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Helvetica World Bold" charset="1" panose="020B0800040000020004"/>
      <p:regular r:id="rId18"/>
    </p:embeddedFont>
    <p:embeddedFont>
      <p:font typeface="Helvetica World" charset="1" panose="020B0500040000020004"/>
      <p:regular r:id="rId19"/>
    </p:embeddedFont>
    <p:embeddedFont>
      <p:font typeface="Poppins Bold" charset="1" panose="00000800000000000000"/>
      <p:regular r:id="rId20"/>
    </p:embeddedFont>
    <p:embeddedFont>
      <p:font typeface="Poppins Medium" charset="1" panose="000006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png>
</file>

<file path=ppt/media/image13.png>
</file>

<file path=ppt/media/image14.sv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svg>
</file>

<file path=ppt/media/image52.png>
</file>

<file path=ppt/media/image53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8.png" Type="http://schemas.openxmlformats.org/officeDocument/2006/relationships/image"/><Relationship Id="rId11" Target="../media/image49.png" Type="http://schemas.openxmlformats.org/officeDocument/2006/relationships/image"/><Relationship Id="rId12" Target="../media/image1.png" Type="http://schemas.openxmlformats.org/officeDocument/2006/relationships/image"/><Relationship Id="rId13" Target="../media/image37.png" Type="http://schemas.openxmlformats.org/officeDocument/2006/relationships/image"/><Relationship Id="rId14" Target="../media/image2.png" Type="http://schemas.openxmlformats.org/officeDocument/2006/relationships/image"/><Relationship Id="rId2" Target="../media/image40.png" Type="http://schemas.openxmlformats.org/officeDocument/2006/relationships/image"/><Relationship Id="rId3" Target="../media/image41.png" Type="http://schemas.openxmlformats.org/officeDocument/2006/relationships/image"/><Relationship Id="rId4" Target="../media/image42.png" Type="http://schemas.openxmlformats.org/officeDocument/2006/relationships/image"/><Relationship Id="rId5" Target="../media/image43.png" Type="http://schemas.openxmlformats.org/officeDocument/2006/relationships/image"/><Relationship Id="rId6" Target="../media/image44.png" Type="http://schemas.openxmlformats.org/officeDocument/2006/relationships/image"/><Relationship Id="rId7" Target="../media/image45.png" Type="http://schemas.openxmlformats.org/officeDocument/2006/relationships/image"/><Relationship Id="rId8" Target="../media/image46.png" Type="http://schemas.openxmlformats.org/officeDocument/2006/relationships/image"/><Relationship Id="rId9" Target="../media/image4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0.png" Type="http://schemas.openxmlformats.org/officeDocument/2006/relationships/image"/><Relationship Id="rId3" Target="../media/image51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2.png" Type="http://schemas.openxmlformats.org/officeDocument/2006/relationships/image"/><Relationship Id="rId3" Target="../media/image5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jpeg" Type="http://schemas.openxmlformats.org/officeDocument/2006/relationships/image"/><Relationship Id="rId5" Target="../media/image1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6.png" Type="http://schemas.openxmlformats.org/officeDocument/2006/relationships/image"/><Relationship Id="rId11" Target="../media/image27.png" Type="http://schemas.openxmlformats.org/officeDocument/2006/relationships/image"/><Relationship Id="rId12" Target="../media/image28.png" Type="http://schemas.openxmlformats.org/officeDocument/2006/relationships/image"/><Relationship Id="rId13" Target="../media/image29.png" Type="http://schemas.openxmlformats.org/officeDocument/2006/relationships/image"/><Relationship Id="rId2" Target="../media/image18.pn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Relationship Id="rId8" Target="../media/image24.png" Type="http://schemas.openxmlformats.org/officeDocument/2006/relationships/image"/><Relationship Id="rId9" Target="../media/image2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8.png" Type="http://schemas.openxmlformats.org/officeDocument/2006/relationships/image"/><Relationship Id="rId11" Target="../media/image39.png" Type="http://schemas.openxmlformats.org/officeDocument/2006/relationships/image"/><Relationship Id="rId2" Target="../media/image30.png" Type="http://schemas.openxmlformats.org/officeDocument/2006/relationships/image"/><Relationship Id="rId3" Target="../media/image31.png" Type="http://schemas.openxmlformats.org/officeDocument/2006/relationships/image"/><Relationship Id="rId4" Target="../media/image32.png" Type="http://schemas.openxmlformats.org/officeDocument/2006/relationships/image"/><Relationship Id="rId5" Target="../media/image33.png" Type="http://schemas.openxmlformats.org/officeDocument/2006/relationships/image"/><Relationship Id="rId6" Target="../media/image34.png" Type="http://schemas.openxmlformats.org/officeDocument/2006/relationships/image"/><Relationship Id="rId7" Target="../media/image35.png" Type="http://schemas.openxmlformats.org/officeDocument/2006/relationships/image"/><Relationship Id="rId8" Target="../media/image36.png" Type="http://schemas.openxmlformats.org/officeDocument/2006/relationships/image"/><Relationship Id="rId9" Target="../media/image3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9275" y="964608"/>
            <a:ext cx="10189373" cy="8357783"/>
            <a:chOff x="0" y="0"/>
            <a:chExt cx="3354726" cy="27516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3287416" cy="2683118"/>
            </a:xfrm>
            <a:custGeom>
              <a:avLst/>
              <a:gdLst/>
              <a:ahLst/>
              <a:cxnLst/>
              <a:rect r="r" b="b" t="t" l="l"/>
              <a:pathLst>
                <a:path h="2683118" w="3287416">
                  <a:moveTo>
                    <a:pt x="43180" y="2683118"/>
                  </a:moveTo>
                  <a:lnTo>
                    <a:pt x="3244236" y="2683118"/>
                  </a:lnTo>
                  <a:cubicBezTo>
                    <a:pt x="3268366" y="2683118"/>
                    <a:pt x="3287416" y="2664068"/>
                    <a:pt x="3287416" y="2639938"/>
                  </a:cubicBezTo>
                  <a:lnTo>
                    <a:pt x="3287416" y="43180"/>
                  </a:lnTo>
                  <a:cubicBezTo>
                    <a:pt x="3287416" y="19050"/>
                    <a:pt x="3268366" y="0"/>
                    <a:pt x="324423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639938"/>
                  </a:lnTo>
                  <a:cubicBezTo>
                    <a:pt x="0" y="2664068"/>
                    <a:pt x="19050" y="2683118"/>
                    <a:pt x="43180" y="2683118"/>
                  </a:cubicBezTo>
                  <a:close/>
                </a:path>
              </a:pathLst>
            </a:custGeom>
            <a:solidFill>
              <a:srgbClr val="0071CE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54726" cy="2751698"/>
            </a:xfrm>
            <a:custGeom>
              <a:avLst/>
              <a:gdLst/>
              <a:ahLst/>
              <a:cxnLst/>
              <a:rect r="r" b="b" t="t" l="l"/>
              <a:pathLst>
                <a:path h="2751698" w="3354726">
                  <a:moveTo>
                    <a:pt x="3311546" y="44450"/>
                  </a:moveTo>
                  <a:cubicBezTo>
                    <a:pt x="3306466" y="19050"/>
                    <a:pt x="3283606" y="0"/>
                    <a:pt x="325693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652638"/>
                  </a:lnTo>
                  <a:cubicBezTo>
                    <a:pt x="0" y="2679308"/>
                    <a:pt x="17780" y="2700898"/>
                    <a:pt x="43180" y="2707248"/>
                  </a:cubicBezTo>
                  <a:cubicBezTo>
                    <a:pt x="48260" y="2732648"/>
                    <a:pt x="71120" y="2751698"/>
                    <a:pt x="97790" y="2751698"/>
                  </a:cubicBezTo>
                  <a:lnTo>
                    <a:pt x="3298846" y="2751698"/>
                  </a:lnTo>
                  <a:cubicBezTo>
                    <a:pt x="3329326" y="2751698"/>
                    <a:pt x="3354726" y="2726298"/>
                    <a:pt x="3354726" y="2695818"/>
                  </a:cubicBezTo>
                  <a:lnTo>
                    <a:pt x="3354726" y="99060"/>
                  </a:lnTo>
                  <a:cubicBezTo>
                    <a:pt x="3354726" y="72390"/>
                    <a:pt x="3336946" y="50800"/>
                    <a:pt x="3311546" y="44450"/>
                  </a:cubicBezTo>
                  <a:close/>
                  <a:moveTo>
                    <a:pt x="12700" y="2652638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3256936" y="12700"/>
                  </a:lnTo>
                  <a:cubicBezTo>
                    <a:pt x="3281066" y="12700"/>
                    <a:pt x="3300116" y="31750"/>
                    <a:pt x="3300116" y="55880"/>
                  </a:cubicBezTo>
                  <a:lnTo>
                    <a:pt x="3300116" y="2652638"/>
                  </a:lnTo>
                  <a:cubicBezTo>
                    <a:pt x="3300116" y="2676768"/>
                    <a:pt x="3281066" y="2695818"/>
                    <a:pt x="3256936" y="2695818"/>
                  </a:cubicBezTo>
                  <a:lnTo>
                    <a:pt x="55880" y="2695818"/>
                  </a:lnTo>
                  <a:cubicBezTo>
                    <a:pt x="31750" y="2695818"/>
                    <a:pt x="12700" y="2676768"/>
                    <a:pt x="12700" y="2652638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965036"/>
            <a:ext cx="9549666" cy="6969756"/>
            <a:chOff x="0" y="0"/>
            <a:chExt cx="2515138" cy="18356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515139" cy="1835656"/>
            </a:xfrm>
            <a:custGeom>
              <a:avLst/>
              <a:gdLst/>
              <a:ahLst/>
              <a:cxnLst/>
              <a:rect r="r" b="b" t="t" l="l"/>
              <a:pathLst>
                <a:path h="1835656" w="2515139">
                  <a:moveTo>
                    <a:pt x="16214" y="0"/>
                  </a:moveTo>
                  <a:lnTo>
                    <a:pt x="2498925" y="0"/>
                  </a:lnTo>
                  <a:cubicBezTo>
                    <a:pt x="2507879" y="0"/>
                    <a:pt x="2515139" y="7259"/>
                    <a:pt x="2515139" y="16214"/>
                  </a:cubicBezTo>
                  <a:lnTo>
                    <a:pt x="2515139" y="1819442"/>
                  </a:lnTo>
                  <a:cubicBezTo>
                    <a:pt x="2515139" y="1828397"/>
                    <a:pt x="2507879" y="1835656"/>
                    <a:pt x="2498925" y="1835656"/>
                  </a:cubicBezTo>
                  <a:lnTo>
                    <a:pt x="16214" y="1835656"/>
                  </a:lnTo>
                  <a:cubicBezTo>
                    <a:pt x="7259" y="1835656"/>
                    <a:pt x="0" y="1828397"/>
                    <a:pt x="0" y="1819442"/>
                  </a:cubicBezTo>
                  <a:lnTo>
                    <a:pt x="0" y="16214"/>
                  </a:lnTo>
                  <a:cubicBezTo>
                    <a:pt x="0" y="7259"/>
                    <a:pt x="7259" y="0"/>
                    <a:pt x="16214" y="0"/>
                  </a:cubicBezTo>
                  <a:close/>
                </a:path>
              </a:pathLst>
            </a:custGeom>
            <a:solidFill>
              <a:srgbClr val="F4EDE0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2515138" cy="18547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8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55968" y="1310939"/>
            <a:ext cx="379520" cy="379520"/>
            <a:chOff x="0" y="0"/>
            <a:chExt cx="506027" cy="50602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grpSp>
        <p:nvGrpSpPr>
          <p:cNvPr name="Group 13" id="13"/>
          <p:cNvGrpSpPr/>
          <p:nvPr/>
        </p:nvGrpSpPr>
        <p:grpSpPr>
          <a:xfrm rot="0">
            <a:off x="1776336" y="1310939"/>
            <a:ext cx="379520" cy="379520"/>
            <a:chOff x="0" y="0"/>
            <a:chExt cx="506027" cy="506027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6" id="16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grpSp>
        <p:nvGrpSpPr>
          <p:cNvPr name="Group 18" id="18"/>
          <p:cNvGrpSpPr/>
          <p:nvPr/>
        </p:nvGrpSpPr>
        <p:grpSpPr>
          <a:xfrm rot="0">
            <a:off x="2296703" y="1310939"/>
            <a:ext cx="379520" cy="379520"/>
            <a:chOff x="0" y="0"/>
            <a:chExt cx="506027" cy="506027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1" id="21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grpSp>
        <p:nvGrpSpPr>
          <p:cNvPr name="Group 23" id="23"/>
          <p:cNvGrpSpPr/>
          <p:nvPr/>
        </p:nvGrpSpPr>
        <p:grpSpPr>
          <a:xfrm rot="0">
            <a:off x="3434288" y="7662176"/>
            <a:ext cx="4738491" cy="793725"/>
            <a:chOff x="0" y="0"/>
            <a:chExt cx="2760284" cy="46236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760284" cy="462364"/>
            </a:xfrm>
            <a:custGeom>
              <a:avLst/>
              <a:gdLst/>
              <a:ahLst/>
              <a:cxnLst/>
              <a:rect r="r" b="b" t="t" l="l"/>
              <a:pathLst>
                <a:path h="462364" w="2760284">
                  <a:moveTo>
                    <a:pt x="2557084" y="0"/>
                  </a:moveTo>
                  <a:cubicBezTo>
                    <a:pt x="2669308" y="0"/>
                    <a:pt x="2760284" y="103504"/>
                    <a:pt x="2760284" y="231182"/>
                  </a:cubicBezTo>
                  <a:cubicBezTo>
                    <a:pt x="2760284" y="358860"/>
                    <a:pt x="2669308" y="462364"/>
                    <a:pt x="2557084" y="462364"/>
                  </a:cubicBezTo>
                  <a:lnTo>
                    <a:pt x="203200" y="462364"/>
                  </a:lnTo>
                  <a:cubicBezTo>
                    <a:pt x="90976" y="462364"/>
                    <a:pt x="0" y="358860"/>
                    <a:pt x="0" y="231182"/>
                  </a:cubicBezTo>
                  <a:cubicBezTo>
                    <a:pt x="0" y="10350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4EDE0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9525"/>
              <a:ext cx="2760284" cy="4718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24"/>
                </a:lnSpc>
              </a:pPr>
              <a:r>
                <a:rPr lang="en-US" sz="2499">
                  <a:solidFill>
                    <a:srgbClr val="000000"/>
                  </a:solidFill>
                  <a:latin typeface="Helvetica World Bold"/>
                </a:rPr>
                <a:t>Presented by Group 25</a:t>
              </a: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591291" y="3560535"/>
            <a:ext cx="8424484" cy="3988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216"/>
              </a:lnSpc>
            </a:pPr>
            <a:r>
              <a:rPr lang="en-US" sz="9600">
                <a:solidFill>
                  <a:srgbClr val="000000"/>
                </a:solidFill>
                <a:latin typeface="Helvetica World Bold"/>
              </a:rPr>
              <a:t>Disaster Management System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55968" y="2371392"/>
            <a:ext cx="9099805" cy="786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49"/>
              </a:lnSpc>
            </a:pPr>
            <a:r>
              <a:rPr lang="en-US" sz="4599" spc="137">
                <a:solidFill>
                  <a:srgbClr val="000000"/>
                </a:solidFill>
                <a:latin typeface="Helvetica World Bold"/>
              </a:rPr>
              <a:t>UI Design and Implementation</a:t>
            </a:r>
          </a:p>
        </p:txBody>
      </p:sp>
      <p:grpSp>
        <p:nvGrpSpPr>
          <p:cNvPr name="Group 28" id="28"/>
          <p:cNvGrpSpPr>
            <a:grpSpLocks noChangeAspect="true"/>
          </p:cNvGrpSpPr>
          <p:nvPr/>
        </p:nvGrpSpPr>
        <p:grpSpPr>
          <a:xfrm rot="0">
            <a:off x="12173936" y="747251"/>
            <a:ext cx="3589559" cy="7102558"/>
            <a:chOff x="0" y="0"/>
            <a:chExt cx="2620010" cy="518414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9" r="0" b="-9"/>
              </a:stretch>
            </a:blip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name="Group 38" id="38"/>
          <p:cNvGrpSpPr/>
          <p:nvPr/>
        </p:nvGrpSpPr>
        <p:grpSpPr>
          <a:xfrm rot="324023">
            <a:off x="12927523" y="3191270"/>
            <a:ext cx="5075649" cy="6292127"/>
            <a:chOff x="0" y="0"/>
            <a:chExt cx="6767532" cy="8389503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6767532" cy="8389503"/>
            </a:xfrm>
            <a:custGeom>
              <a:avLst/>
              <a:gdLst/>
              <a:ahLst/>
              <a:cxnLst/>
              <a:rect r="r" b="b" t="t" l="l"/>
              <a:pathLst>
                <a:path h="8389503" w="6767532">
                  <a:moveTo>
                    <a:pt x="0" y="0"/>
                  </a:moveTo>
                  <a:lnTo>
                    <a:pt x="6767532" y="0"/>
                  </a:lnTo>
                  <a:lnTo>
                    <a:pt x="6767532" y="8389503"/>
                  </a:lnTo>
                  <a:lnTo>
                    <a:pt x="0" y="8389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629181"/>
            <a:chOff x="0" y="0"/>
            <a:chExt cx="5559352" cy="32311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59352" cy="3231155"/>
            </a:xfrm>
            <a:custGeom>
              <a:avLst/>
              <a:gdLst/>
              <a:ahLst/>
              <a:cxnLst/>
              <a:rect r="r" b="b" t="t" l="l"/>
              <a:pathLst>
                <a:path h="3231155" w="5559352">
                  <a:moveTo>
                    <a:pt x="15240" y="0"/>
                  </a:moveTo>
                  <a:lnTo>
                    <a:pt x="5544112" y="0"/>
                  </a:lnTo>
                  <a:cubicBezTo>
                    <a:pt x="5548154" y="0"/>
                    <a:pt x="5552030" y="1606"/>
                    <a:pt x="5554888" y="4464"/>
                  </a:cubicBezTo>
                  <a:cubicBezTo>
                    <a:pt x="5557746" y="7322"/>
                    <a:pt x="5559352" y="11198"/>
                    <a:pt x="5559352" y="15240"/>
                  </a:cubicBezTo>
                  <a:lnTo>
                    <a:pt x="5559352" y="3215915"/>
                  </a:lnTo>
                  <a:cubicBezTo>
                    <a:pt x="5559352" y="3224331"/>
                    <a:pt x="5552529" y="3231155"/>
                    <a:pt x="5544112" y="3231155"/>
                  </a:cubicBezTo>
                  <a:lnTo>
                    <a:pt x="15240" y="3231155"/>
                  </a:lnTo>
                  <a:cubicBezTo>
                    <a:pt x="11198" y="3231155"/>
                    <a:pt x="7322" y="3229549"/>
                    <a:pt x="4464" y="3226691"/>
                  </a:cubicBezTo>
                  <a:cubicBezTo>
                    <a:pt x="1606" y="3223833"/>
                    <a:pt x="0" y="3219956"/>
                    <a:pt x="0" y="3215915"/>
                  </a:cubicBezTo>
                  <a:lnTo>
                    <a:pt x="0" y="15240"/>
                  </a:lnTo>
                  <a:cubicBezTo>
                    <a:pt x="0" y="6823"/>
                    <a:pt x="6823" y="0"/>
                    <a:pt x="15240" y="0"/>
                  </a:cubicBezTo>
                  <a:close/>
                </a:path>
              </a:pathLst>
            </a:custGeom>
            <a:solidFill>
              <a:srgbClr val="555555">
                <a:alpha val="23922"/>
              </a:srgbClr>
            </a:solidFill>
            <a:ln w="28575" cap="rnd">
              <a:solidFill>
                <a:srgbClr val="000000">
                  <a:alpha val="23922"/>
                </a:srgbClr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5559352" cy="32502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8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20156">
            <a:off x="545908" y="1723122"/>
            <a:ext cx="1906833" cy="3896571"/>
            <a:chOff x="0" y="0"/>
            <a:chExt cx="2542443" cy="51954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542443" cy="5195428"/>
            </a:xfrm>
            <a:custGeom>
              <a:avLst/>
              <a:gdLst/>
              <a:ahLst/>
              <a:cxnLst/>
              <a:rect r="r" b="b" t="t" l="l"/>
              <a:pathLst>
                <a:path h="5195428" w="2542443">
                  <a:moveTo>
                    <a:pt x="0" y="0"/>
                  </a:moveTo>
                  <a:lnTo>
                    <a:pt x="2542443" y="0"/>
                  </a:lnTo>
                  <a:lnTo>
                    <a:pt x="2542443" y="5195428"/>
                  </a:lnTo>
                  <a:lnTo>
                    <a:pt x="0" y="51954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20156">
            <a:off x="2757291" y="1723122"/>
            <a:ext cx="1906833" cy="3896571"/>
            <a:chOff x="0" y="0"/>
            <a:chExt cx="2542443" cy="519542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542443" cy="5195428"/>
            </a:xfrm>
            <a:custGeom>
              <a:avLst/>
              <a:gdLst/>
              <a:ahLst/>
              <a:cxnLst/>
              <a:rect r="r" b="b" t="t" l="l"/>
              <a:pathLst>
                <a:path h="5195428" w="2542443">
                  <a:moveTo>
                    <a:pt x="0" y="0"/>
                  </a:moveTo>
                  <a:lnTo>
                    <a:pt x="2542443" y="0"/>
                  </a:lnTo>
                  <a:lnTo>
                    <a:pt x="2542443" y="5195428"/>
                  </a:lnTo>
                  <a:lnTo>
                    <a:pt x="0" y="51954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20156">
            <a:off x="4968674" y="1723122"/>
            <a:ext cx="1906833" cy="3896571"/>
            <a:chOff x="0" y="0"/>
            <a:chExt cx="2542443" cy="519542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542443" cy="5195428"/>
            </a:xfrm>
            <a:custGeom>
              <a:avLst/>
              <a:gdLst/>
              <a:ahLst/>
              <a:cxnLst/>
              <a:rect r="r" b="b" t="t" l="l"/>
              <a:pathLst>
                <a:path h="5195428" w="2542443">
                  <a:moveTo>
                    <a:pt x="0" y="0"/>
                  </a:moveTo>
                  <a:lnTo>
                    <a:pt x="2542443" y="0"/>
                  </a:lnTo>
                  <a:lnTo>
                    <a:pt x="2542443" y="5195428"/>
                  </a:lnTo>
                  <a:lnTo>
                    <a:pt x="0" y="51954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20156">
            <a:off x="7180057" y="1723122"/>
            <a:ext cx="1906833" cy="3896571"/>
            <a:chOff x="0" y="0"/>
            <a:chExt cx="2542443" cy="519542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542443" cy="5195428"/>
            </a:xfrm>
            <a:custGeom>
              <a:avLst/>
              <a:gdLst/>
              <a:ahLst/>
              <a:cxnLst/>
              <a:rect r="r" b="b" t="t" l="l"/>
              <a:pathLst>
                <a:path h="5195428" w="2542443">
                  <a:moveTo>
                    <a:pt x="0" y="0"/>
                  </a:moveTo>
                  <a:lnTo>
                    <a:pt x="2542443" y="0"/>
                  </a:lnTo>
                  <a:lnTo>
                    <a:pt x="2542443" y="5195428"/>
                  </a:lnTo>
                  <a:lnTo>
                    <a:pt x="0" y="51954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20156">
            <a:off x="9391440" y="1723122"/>
            <a:ext cx="1906833" cy="3896571"/>
            <a:chOff x="0" y="0"/>
            <a:chExt cx="2542443" cy="519542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542443" cy="5195428"/>
            </a:xfrm>
            <a:custGeom>
              <a:avLst/>
              <a:gdLst/>
              <a:ahLst/>
              <a:cxnLst/>
              <a:rect r="r" b="b" t="t" l="l"/>
              <a:pathLst>
                <a:path h="5195428" w="2542443">
                  <a:moveTo>
                    <a:pt x="0" y="0"/>
                  </a:moveTo>
                  <a:lnTo>
                    <a:pt x="2542443" y="0"/>
                  </a:lnTo>
                  <a:lnTo>
                    <a:pt x="2542443" y="5195428"/>
                  </a:lnTo>
                  <a:lnTo>
                    <a:pt x="0" y="51954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20156">
            <a:off x="545908" y="5996792"/>
            <a:ext cx="1906833" cy="3896571"/>
            <a:chOff x="0" y="0"/>
            <a:chExt cx="2542443" cy="519542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542443" cy="5195428"/>
            </a:xfrm>
            <a:custGeom>
              <a:avLst/>
              <a:gdLst/>
              <a:ahLst/>
              <a:cxnLst/>
              <a:rect r="r" b="b" t="t" l="l"/>
              <a:pathLst>
                <a:path h="5195428" w="2542443">
                  <a:moveTo>
                    <a:pt x="0" y="0"/>
                  </a:moveTo>
                  <a:lnTo>
                    <a:pt x="2542443" y="0"/>
                  </a:lnTo>
                  <a:lnTo>
                    <a:pt x="2542443" y="5195428"/>
                  </a:lnTo>
                  <a:lnTo>
                    <a:pt x="0" y="51954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20156">
            <a:off x="2757291" y="5996792"/>
            <a:ext cx="1906833" cy="3896571"/>
            <a:chOff x="0" y="0"/>
            <a:chExt cx="2542443" cy="519542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542443" cy="5195428"/>
            </a:xfrm>
            <a:custGeom>
              <a:avLst/>
              <a:gdLst/>
              <a:ahLst/>
              <a:cxnLst/>
              <a:rect r="r" b="b" t="t" l="l"/>
              <a:pathLst>
                <a:path h="5195428" w="2542443">
                  <a:moveTo>
                    <a:pt x="0" y="0"/>
                  </a:moveTo>
                  <a:lnTo>
                    <a:pt x="2542443" y="0"/>
                  </a:lnTo>
                  <a:lnTo>
                    <a:pt x="2542443" y="5195428"/>
                  </a:lnTo>
                  <a:lnTo>
                    <a:pt x="0" y="51954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20156">
            <a:off x="4968674" y="5996792"/>
            <a:ext cx="1906833" cy="3896571"/>
            <a:chOff x="0" y="0"/>
            <a:chExt cx="2542443" cy="519542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542443" cy="5195428"/>
            </a:xfrm>
            <a:custGeom>
              <a:avLst/>
              <a:gdLst/>
              <a:ahLst/>
              <a:cxnLst/>
              <a:rect r="r" b="b" t="t" l="l"/>
              <a:pathLst>
                <a:path h="5195428" w="2542443">
                  <a:moveTo>
                    <a:pt x="0" y="0"/>
                  </a:moveTo>
                  <a:lnTo>
                    <a:pt x="2542443" y="0"/>
                  </a:lnTo>
                  <a:lnTo>
                    <a:pt x="2542443" y="5195428"/>
                  </a:lnTo>
                  <a:lnTo>
                    <a:pt x="0" y="51954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20156">
            <a:off x="7180057" y="5996792"/>
            <a:ext cx="1906833" cy="3896571"/>
            <a:chOff x="0" y="0"/>
            <a:chExt cx="2542443" cy="519542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542443" cy="5195428"/>
            </a:xfrm>
            <a:custGeom>
              <a:avLst/>
              <a:gdLst/>
              <a:ahLst/>
              <a:cxnLst/>
              <a:rect r="r" b="b" t="t" l="l"/>
              <a:pathLst>
                <a:path h="5195428" w="2542443">
                  <a:moveTo>
                    <a:pt x="0" y="0"/>
                  </a:moveTo>
                  <a:lnTo>
                    <a:pt x="2542443" y="0"/>
                  </a:lnTo>
                  <a:lnTo>
                    <a:pt x="2542443" y="5195428"/>
                  </a:lnTo>
                  <a:lnTo>
                    <a:pt x="0" y="51954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</p:grpSp>
      <p:grpSp>
        <p:nvGrpSpPr>
          <p:cNvPr name="Group 23" id="23"/>
          <p:cNvGrpSpPr/>
          <p:nvPr/>
        </p:nvGrpSpPr>
        <p:grpSpPr>
          <a:xfrm rot="20156">
            <a:off x="9391440" y="5996792"/>
            <a:ext cx="1906833" cy="3896571"/>
            <a:chOff x="0" y="0"/>
            <a:chExt cx="2542443" cy="519542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542443" cy="5195428"/>
            </a:xfrm>
            <a:custGeom>
              <a:avLst/>
              <a:gdLst/>
              <a:ahLst/>
              <a:cxnLst/>
              <a:rect r="r" b="b" t="t" l="l"/>
              <a:pathLst>
                <a:path h="5195428" w="2542443">
                  <a:moveTo>
                    <a:pt x="0" y="0"/>
                  </a:moveTo>
                  <a:lnTo>
                    <a:pt x="2542443" y="0"/>
                  </a:lnTo>
                  <a:lnTo>
                    <a:pt x="2542443" y="5195428"/>
                  </a:lnTo>
                  <a:lnTo>
                    <a:pt x="0" y="51954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0" t="0" r="0" b="0"/>
              </a:stretch>
            </a:blipFill>
          </p:spPr>
        </p:sp>
      </p:grpSp>
      <p:grpSp>
        <p:nvGrpSpPr>
          <p:cNvPr name="Group 25" id="25"/>
          <p:cNvGrpSpPr>
            <a:grpSpLocks noChangeAspect="true"/>
          </p:cNvGrpSpPr>
          <p:nvPr/>
        </p:nvGrpSpPr>
        <p:grpSpPr>
          <a:xfrm rot="0">
            <a:off x="15059494" y="2351099"/>
            <a:ext cx="2792457" cy="5525356"/>
            <a:chOff x="0" y="0"/>
            <a:chExt cx="2620010" cy="518414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12"/>
              <a:stretch>
                <a:fillRect l="0" t="-9" r="0" b="-9"/>
              </a:stretch>
            </a:blip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name="Group 35" id="35"/>
          <p:cNvGrpSpPr>
            <a:grpSpLocks noChangeAspect="true"/>
          </p:cNvGrpSpPr>
          <p:nvPr/>
        </p:nvGrpSpPr>
        <p:grpSpPr>
          <a:xfrm rot="0">
            <a:off x="12116463" y="3658541"/>
            <a:ext cx="2792457" cy="5525356"/>
            <a:chOff x="0" y="0"/>
            <a:chExt cx="2620010" cy="518414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13"/>
              <a:stretch>
                <a:fillRect l="0" t="-9" r="0" b="-9"/>
              </a:stretch>
            </a:blip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41" id="4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42" id="4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43" id="4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44" id="4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name="Group 45" id="45"/>
          <p:cNvGrpSpPr/>
          <p:nvPr/>
        </p:nvGrpSpPr>
        <p:grpSpPr>
          <a:xfrm rot="1313157">
            <a:off x="13569436" y="5174754"/>
            <a:ext cx="3948545" cy="4894890"/>
            <a:chOff x="0" y="0"/>
            <a:chExt cx="5264726" cy="652652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5264726" cy="6526520"/>
            </a:xfrm>
            <a:custGeom>
              <a:avLst/>
              <a:gdLst/>
              <a:ahLst/>
              <a:cxnLst/>
              <a:rect r="r" b="b" t="t" l="l"/>
              <a:pathLst>
                <a:path h="6526520" w="5264726">
                  <a:moveTo>
                    <a:pt x="0" y="0"/>
                  </a:moveTo>
                  <a:lnTo>
                    <a:pt x="5264726" y="0"/>
                  </a:lnTo>
                  <a:lnTo>
                    <a:pt x="5264726" y="6526520"/>
                  </a:lnTo>
                  <a:lnTo>
                    <a:pt x="0" y="65265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 l="0" t="0" r="0" b="0"/>
              </a:stretch>
            </a:blipFill>
          </p:spPr>
        </p:sp>
      </p:grpSp>
      <p:sp>
        <p:nvSpPr>
          <p:cNvPr name="TextBox 47" id="47"/>
          <p:cNvSpPr txBox="true"/>
          <p:nvPr/>
        </p:nvSpPr>
        <p:spPr>
          <a:xfrm rot="0">
            <a:off x="534501" y="530955"/>
            <a:ext cx="16230600" cy="904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00"/>
              </a:lnSpc>
            </a:pPr>
            <a:r>
              <a:rPr lang="en-US" sz="6000">
                <a:solidFill>
                  <a:srgbClr val="000000"/>
                </a:solidFill>
                <a:latin typeface="Helvetica World Bold"/>
              </a:rPr>
              <a:t>Prototyping and Refinement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9659" y="356939"/>
            <a:ext cx="11416672" cy="10290984"/>
            <a:chOff x="0" y="0"/>
            <a:chExt cx="3758799" cy="33881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3691489" cy="3319600"/>
            </a:xfrm>
            <a:custGeom>
              <a:avLst/>
              <a:gdLst/>
              <a:ahLst/>
              <a:cxnLst/>
              <a:rect r="r" b="b" t="t" l="l"/>
              <a:pathLst>
                <a:path h="3319600" w="3691489">
                  <a:moveTo>
                    <a:pt x="43180" y="3319600"/>
                  </a:moveTo>
                  <a:lnTo>
                    <a:pt x="3648309" y="3319600"/>
                  </a:lnTo>
                  <a:cubicBezTo>
                    <a:pt x="3672439" y="3319600"/>
                    <a:pt x="3691489" y="3300550"/>
                    <a:pt x="3691489" y="3276420"/>
                  </a:cubicBezTo>
                  <a:lnTo>
                    <a:pt x="3691489" y="43180"/>
                  </a:lnTo>
                  <a:cubicBezTo>
                    <a:pt x="3691489" y="19050"/>
                    <a:pt x="3672439" y="0"/>
                    <a:pt x="3648309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276420"/>
                  </a:lnTo>
                  <a:cubicBezTo>
                    <a:pt x="0" y="3300550"/>
                    <a:pt x="19050" y="3319600"/>
                    <a:pt x="43180" y="3319600"/>
                  </a:cubicBezTo>
                  <a:close/>
                </a:path>
              </a:pathLst>
            </a:custGeom>
            <a:solidFill>
              <a:srgbClr val="0071CE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58799" cy="3388180"/>
            </a:xfrm>
            <a:custGeom>
              <a:avLst/>
              <a:gdLst/>
              <a:ahLst/>
              <a:cxnLst/>
              <a:rect r="r" b="b" t="t" l="l"/>
              <a:pathLst>
                <a:path h="3388180" w="3758799">
                  <a:moveTo>
                    <a:pt x="3715619" y="44450"/>
                  </a:moveTo>
                  <a:cubicBezTo>
                    <a:pt x="3710539" y="19050"/>
                    <a:pt x="3687679" y="0"/>
                    <a:pt x="3661009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289120"/>
                  </a:lnTo>
                  <a:cubicBezTo>
                    <a:pt x="0" y="3315790"/>
                    <a:pt x="17780" y="3337380"/>
                    <a:pt x="43180" y="3343730"/>
                  </a:cubicBezTo>
                  <a:cubicBezTo>
                    <a:pt x="48260" y="3369130"/>
                    <a:pt x="71120" y="3388180"/>
                    <a:pt x="97790" y="3388180"/>
                  </a:cubicBezTo>
                  <a:lnTo>
                    <a:pt x="3702919" y="3388180"/>
                  </a:lnTo>
                  <a:cubicBezTo>
                    <a:pt x="3733399" y="3388180"/>
                    <a:pt x="3758799" y="3362780"/>
                    <a:pt x="3758799" y="3332300"/>
                  </a:cubicBezTo>
                  <a:lnTo>
                    <a:pt x="3758799" y="99060"/>
                  </a:lnTo>
                  <a:cubicBezTo>
                    <a:pt x="3758799" y="72390"/>
                    <a:pt x="3741019" y="50800"/>
                    <a:pt x="3715619" y="44450"/>
                  </a:cubicBezTo>
                  <a:close/>
                  <a:moveTo>
                    <a:pt x="12700" y="3289120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3661009" y="12700"/>
                  </a:lnTo>
                  <a:cubicBezTo>
                    <a:pt x="3685139" y="12700"/>
                    <a:pt x="3704189" y="31750"/>
                    <a:pt x="3704189" y="55880"/>
                  </a:cubicBezTo>
                  <a:lnTo>
                    <a:pt x="3704189" y="3289120"/>
                  </a:lnTo>
                  <a:cubicBezTo>
                    <a:pt x="3704189" y="3313250"/>
                    <a:pt x="3685139" y="3332300"/>
                    <a:pt x="3661009" y="3332300"/>
                  </a:cubicBezTo>
                  <a:lnTo>
                    <a:pt x="55880" y="3332300"/>
                  </a:lnTo>
                  <a:cubicBezTo>
                    <a:pt x="31750" y="3332300"/>
                    <a:pt x="12700" y="3313250"/>
                    <a:pt x="12700" y="328912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43281" y="1357366"/>
            <a:ext cx="10810079" cy="9390961"/>
            <a:chOff x="0" y="0"/>
            <a:chExt cx="2847099" cy="24733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847099" cy="2473340"/>
            </a:xfrm>
            <a:custGeom>
              <a:avLst/>
              <a:gdLst/>
              <a:ahLst/>
              <a:cxnLst/>
              <a:rect r="r" b="b" t="t" l="l"/>
              <a:pathLst>
                <a:path h="2473340" w="2847099">
                  <a:moveTo>
                    <a:pt x="14324" y="0"/>
                  </a:moveTo>
                  <a:lnTo>
                    <a:pt x="2832776" y="0"/>
                  </a:lnTo>
                  <a:cubicBezTo>
                    <a:pt x="2840686" y="0"/>
                    <a:pt x="2847099" y="6413"/>
                    <a:pt x="2847099" y="14324"/>
                  </a:cubicBezTo>
                  <a:lnTo>
                    <a:pt x="2847099" y="2459016"/>
                  </a:lnTo>
                  <a:cubicBezTo>
                    <a:pt x="2847099" y="2466927"/>
                    <a:pt x="2840686" y="2473340"/>
                    <a:pt x="2832776" y="2473340"/>
                  </a:cubicBezTo>
                  <a:lnTo>
                    <a:pt x="14324" y="2473340"/>
                  </a:lnTo>
                  <a:cubicBezTo>
                    <a:pt x="6413" y="2473340"/>
                    <a:pt x="0" y="2466927"/>
                    <a:pt x="0" y="2459016"/>
                  </a:cubicBezTo>
                  <a:lnTo>
                    <a:pt x="0" y="14324"/>
                  </a:lnTo>
                  <a:cubicBezTo>
                    <a:pt x="0" y="6413"/>
                    <a:pt x="6413" y="0"/>
                    <a:pt x="14324" y="0"/>
                  </a:cubicBezTo>
                  <a:close/>
                </a:path>
              </a:pathLst>
            </a:custGeom>
            <a:solidFill>
              <a:srgbClr val="F4EDE0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2847099" cy="24923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8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26352" y="703269"/>
            <a:ext cx="379520" cy="379520"/>
            <a:chOff x="0" y="0"/>
            <a:chExt cx="506027" cy="50602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grpSp>
        <p:nvGrpSpPr>
          <p:cNvPr name="Group 13" id="13"/>
          <p:cNvGrpSpPr/>
          <p:nvPr/>
        </p:nvGrpSpPr>
        <p:grpSpPr>
          <a:xfrm rot="0">
            <a:off x="1246719" y="703269"/>
            <a:ext cx="379520" cy="379520"/>
            <a:chOff x="0" y="0"/>
            <a:chExt cx="506027" cy="506027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6" id="16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grpSp>
        <p:nvGrpSpPr>
          <p:cNvPr name="Group 18" id="18"/>
          <p:cNvGrpSpPr/>
          <p:nvPr/>
        </p:nvGrpSpPr>
        <p:grpSpPr>
          <a:xfrm rot="0">
            <a:off x="1767087" y="703269"/>
            <a:ext cx="379520" cy="379520"/>
            <a:chOff x="0" y="0"/>
            <a:chExt cx="506027" cy="506027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1" id="21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sp>
        <p:nvSpPr>
          <p:cNvPr name="Freeform 23" id="23"/>
          <p:cNvSpPr/>
          <p:nvPr/>
        </p:nvSpPr>
        <p:spPr>
          <a:xfrm flipH="false" flipV="false" rot="0">
            <a:off x="10335726" y="2829053"/>
            <a:ext cx="7642615" cy="7559241"/>
          </a:xfrm>
          <a:custGeom>
            <a:avLst/>
            <a:gdLst/>
            <a:ahLst/>
            <a:cxnLst/>
            <a:rect r="r" b="b" t="t" l="l"/>
            <a:pathLst>
              <a:path h="7559241" w="7642615">
                <a:moveTo>
                  <a:pt x="0" y="0"/>
                </a:moveTo>
                <a:lnTo>
                  <a:pt x="7642615" y="0"/>
                </a:lnTo>
                <a:lnTo>
                  <a:pt x="7642615" y="7559242"/>
                </a:lnTo>
                <a:lnTo>
                  <a:pt x="0" y="75592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1830635" y="1649753"/>
            <a:ext cx="8235371" cy="2958497"/>
            <a:chOff x="0" y="0"/>
            <a:chExt cx="10980494" cy="3944663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10980494" cy="3944663"/>
              <a:chOff x="0" y="0"/>
              <a:chExt cx="2711395" cy="974049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12700" y="12700"/>
                <a:ext cx="2644085" cy="905469"/>
              </a:xfrm>
              <a:custGeom>
                <a:avLst/>
                <a:gdLst/>
                <a:ahLst/>
                <a:cxnLst/>
                <a:rect r="r" b="b" t="t" l="l"/>
                <a:pathLst>
                  <a:path h="905469" w="2644085">
                    <a:moveTo>
                      <a:pt x="43180" y="905469"/>
                    </a:moveTo>
                    <a:lnTo>
                      <a:pt x="2600905" y="905469"/>
                    </a:lnTo>
                    <a:cubicBezTo>
                      <a:pt x="2625035" y="905469"/>
                      <a:pt x="2644085" y="886419"/>
                      <a:pt x="2644085" y="862289"/>
                    </a:cubicBezTo>
                    <a:lnTo>
                      <a:pt x="2644085" y="43180"/>
                    </a:lnTo>
                    <a:cubicBezTo>
                      <a:pt x="2644085" y="19050"/>
                      <a:pt x="2625035" y="0"/>
                      <a:pt x="2600905" y="0"/>
                    </a:cubicBezTo>
                    <a:lnTo>
                      <a:pt x="43180" y="0"/>
                    </a:lnTo>
                    <a:cubicBezTo>
                      <a:pt x="19050" y="0"/>
                      <a:pt x="0" y="19050"/>
                      <a:pt x="0" y="43180"/>
                    </a:cubicBezTo>
                    <a:lnTo>
                      <a:pt x="0" y="862289"/>
                    </a:lnTo>
                    <a:cubicBezTo>
                      <a:pt x="0" y="886419"/>
                      <a:pt x="19050" y="905469"/>
                      <a:pt x="43180" y="905469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2711395" cy="974049"/>
              </a:xfrm>
              <a:custGeom>
                <a:avLst/>
                <a:gdLst/>
                <a:ahLst/>
                <a:cxnLst/>
                <a:rect r="r" b="b" t="t" l="l"/>
                <a:pathLst>
                  <a:path h="974049" w="2711395">
                    <a:moveTo>
                      <a:pt x="2668215" y="44450"/>
                    </a:moveTo>
                    <a:cubicBezTo>
                      <a:pt x="2663135" y="19050"/>
                      <a:pt x="2640275" y="0"/>
                      <a:pt x="2613605" y="0"/>
                    </a:cubicBezTo>
                    <a:lnTo>
                      <a:pt x="55880" y="0"/>
                    </a:lnTo>
                    <a:cubicBezTo>
                      <a:pt x="25400" y="0"/>
                      <a:pt x="0" y="25400"/>
                      <a:pt x="0" y="55880"/>
                    </a:cubicBezTo>
                    <a:lnTo>
                      <a:pt x="0" y="874989"/>
                    </a:lnTo>
                    <a:cubicBezTo>
                      <a:pt x="0" y="901659"/>
                      <a:pt x="17780" y="923249"/>
                      <a:pt x="43180" y="929599"/>
                    </a:cubicBezTo>
                    <a:cubicBezTo>
                      <a:pt x="48260" y="954999"/>
                      <a:pt x="71120" y="974049"/>
                      <a:pt x="97790" y="974049"/>
                    </a:cubicBezTo>
                    <a:lnTo>
                      <a:pt x="2655515" y="974049"/>
                    </a:lnTo>
                    <a:cubicBezTo>
                      <a:pt x="2685995" y="974049"/>
                      <a:pt x="2711395" y="948649"/>
                      <a:pt x="2711395" y="918169"/>
                    </a:cubicBezTo>
                    <a:lnTo>
                      <a:pt x="2711395" y="99060"/>
                    </a:lnTo>
                    <a:cubicBezTo>
                      <a:pt x="2711395" y="72390"/>
                      <a:pt x="2693615" y="50800"/>
                      <a:pt x="2668215" y="44450"/>
                    </a:cubicBezTo>
                    <a:close/>
                    <a:moveTo>
                      <a:pt x="12700" y="874989"/>
                    </a:moveTo>
                    <a:lnTo>
                      <a:pt x="12700" y="55880"/>
                    </a:lnTo>
                    <a:cubicBezTo>
                      <a:pt x="12700" y="31750"/>
                      <a:pt x="31750" y="12700"/>
                      <a:pt x="55880" y="12700"/>
                    </a:cubicBezTo>
                    <a:lnTo>
                      <a:pt x="2613605" y="12700"/>
                    </a:lnTo>
                    <a:cubicBezTo>
                      <a:pt x="2637735" y="12700"/>
                      <a:pt x="2656785" y="31750"/>
                      <a:pt x="2656785" y="55880"/>
                    </a:cubicBezTo>
                    <a:lnTo>
                      <a:pt x="2656785" y="874989"/>
                    </a:lnTo>
                    <a:cubicBezTo>
                      <a:pt x="2656785" y="899119"/>
                      <a:pt x="2637735" y="918169"/>
                      <a:pt x="2613605" y="918169"/>
                    </a:cubicBezTo>
                    <a:lnTo>
                      <a:pt x="55880" y="918169"/>
                    </a:lnTo>
                    <a:cubicBezTo>
                      <a:pt x="31750" y="918169"/>
                      <a:pt x="12700" y="899119"/>
                      <a:pt x="12700" y="874989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28" id="28"/>
            <p:cNvSpPr txBox="true"/>
            <p:nvPr/>
          </p:nvSpPr>
          <p:spPr>
            <a:xfrm rot="0">
              <a:off x="548697" y="507350"/>
              <a:ext cx="9766268" cy="7643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1">
                <a:lnSpc>
                  <a:spcPts val="4290"/>
                </a:lnSpc>
              </a:pPr>
              <a:r>
                <a:rPr lang="en-US" sz="3300">
                  <a:solidFill>
                    <a:srgbClr val="000000"/>
                  </a:solidFill>
                  <a:latin typeface="Helvetica World Bold"/>
                </a:rPr>
                <a:t>Usability Testing Methodology: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548697" y="1281203"/>
              <a:ext cx="9766268" cy="19217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4992" indent="-237496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Helvetica World"/>
                </a:rPr>
                <a:t>Conducted with a diverse group of stakeholders to ensure accessibility.</a:t>
              </a:r>
            </a:p>
            <a:p>
              <a:pPr algn="l" marL="474992" indent="-237496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Helvetica World"/>
                </a:rPr>
                <a:t>Included task-based tests to observe user interaction with the app.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726352" y="4941626"/>
            <a:ext cx="8235371" cy="2596547"/>
            <a:chOff x="0" y="0"/>
            <a:chExt cx="10980494" cy="3462063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0"/>
              <a:ext cx="10980494" cy="3462063"/>
              <a:chOff x="0" y="0"/>
              <a:chExt cx="2711395" cy="854881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12700" y="12700"/>
                <a:ext cx="2644085" cy="786301"/>
              </a:xfrm>
              <a:custGeom>
                <a:avLst/>
                <a:gdLst/>
                <a:ahLst/>
                <a:cxnLst/>
                <a:rect r="r" b="b" t="t" l="l"/>
                <a:pathLst>
                  <a:path h="786301" w="2644085">
                    <a:moveTo>
                      <a:pt x="43180" y="786301"/>
                    </a:moveTo>
                    <a:lnTo>
                      <a:pt x="2600905" y="786301"/>
                    </a:lnTo>
                    <a:cubicBezTo>
                      <a:pt x="2625035" y="786301"/>
                      <a:pt x="2644085" y="767251"/>
                      <a:pt x="2644085" y="743121"/>
                    </a:cubicBezTo>
                    <a:lnTo>
                      <a:pt x="2644085" y="43180"/>
                    </a:lnTo>
                    <a:cubicBezTo>
                      <a:pt x="2644085" y="19050"/>
                      <a:pt x="2625035" y="0"/>
                      <a:pt x="2600905" y="0"/>
                    </a:cubicBezTo>
                    <a:lnTo>
                      <a:pt x="43180" y="0"/>
                    </a:lnTo>
                    <a:cubicBezTo>
                      <a:pt x="19050" y="0"/>
                      <a:pt x="0" y="19050"/>
                      <a:pt x="0" y="43180"/>
                    </a:cubicBezTo>
                    <a:lnTo>
                      <a:pt x="0" y="743121"/>
                    </a:lnTo>
                    <a:cubicBezTo>
                      <a:pt x="0" y="767251"/>
                      <a:pt x="19050" y="786301"/>
                      <a:pt x="43180" y="786301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2711395" cy="854881"/>
              </a:xfrm>
              <a:custGeom>
                <a:avLst/>
                <a:gdLst/>
                <a:ahLst/>
                <a:cxnLst/>
                <a:rect r="r" b="b" t="t" l="l"/>
                <a:pathLst>
                  <a:path h="854881" w="2711395">
                    <a:moveTo>
                      <a:pt x="2668215" y="44450"/>
                    </a:moveTo>
                    <a:cubicBezTo>
                      <a:pt x="2663135" y="19050"/>
                      <a:pt x="2640275" y="0"/>
                      <a:pt x="2613605" y="0"/>
                    </a:cubicBezTo>
                    <a:lnTo>
                      <a:pt x="55880" y="0"/>
                    </a:lnTo>
                    <a:cubicBezTo>
                      <a:pt x="25400" y="0"/>
                      <a:pt x="0" y="25400"/>
                      <a:pt x="0" y="55880"/>
                    </a:cubicBezTo>
                    <a:lnTo>
                      <a:pt x="0" y="755821"/>
                    </a:lnTo>
                    <a:cubicBezTo>
                      <a:pt x="0" y="782491"/>
                      <a:pt x="17780" y="804081"/>
                      <a:pt x="43180" y="810431"/>
                    </a:cubicBezTo>
                    <a:cubicBezTo>
                      <a:pt x="48260" y="835831"/>
                      <a:pt x="71120" y="854881"/>
                      <a:pt x="97790" y="854881"/>
                    </a:cubicBezTo>
                    <a:lnTo>
                      <a:pt x="2655515" y="854881"/>
                    </a:lnTo>
                    <a:cubicBezTo>
                      <a:pt x="2685995" y="854881"/>
                      <a:pt x="2711395" y="829481"/>
                      <a:pt x="2711395" y="799001"/>
                    </a:cubicBezTo>
                    <a:lnTo>
                      <a:pt x="2711395" y="99060"/>
                    </a:lnTo>
                    <a:cubicBezTo>
                      <a:pt x="2711395" y="72390"/>
                      <a:pt x="2693615" y="50800"/>
                      <a:pt x="2668215" y="44450"/>
                    </a:cubicBezTo>
                    <a:close/>
                    <a:moveTo>
                      <a:pt x="12700" y="755821"/>
                    </a:moveTo>
                    <a:lnTo>
                      <a:pt x="12700" y="55880"/>
                    </a:lnTo>
                    <a:cubicBezTo>
                      <a:pt x="12700" y="31750"/>
                      <a:pt x="31750" y="12700"/>
                      <a:pt x="55880" y="12700"/>
                    </a:cubicBezTo>
                    <a:lnTo>
                      <a:pt x="2613605" y="12700"/>
                    </a:lnTo>
                    <a:cubicBezTo>
                      <a:pt x="2637735" y="12700"/>
                      <a:pt x="2656785" y="31750"/>
                      <a:pt x="2656785" y="55880"/>
                    </a:cubicBezTo>
                    <a:lnTo>
                      <a:pt x="2656785" y="755821"/>
                    </a:lnTo>
                    <a:cubicBezTo>
                      <a:pt x="2656785" y="779951"/>
                      <a:pt x="2637735" y="799001"/>
                      <a:pt x="2613605" y="799001"/>
                    </a:cubicBezTo>
                    <a:lnTo>
                      <a:pt x="55880" y="799001"/>
                    </a:lnTo>
                    <a:cubicBezTo>
                      <a:pt x="31750" y="799001"/>
                      <a:pt x="12700" y="779951"/>
                      <a:pt x="12700" y="755821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34" id="34"/>
            <p:cNvSpPr txBox="true"/>
            <p:nvPr/>
          </p:nvSpPr>
          <p:spPr>
            <a:xfrm rot="0">
              <a:off x="548697" y="507350"/>
              <a:ext cx="9766268" cy="7643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1">
                <a:lnSpc>
                  <a:spcPts val="4290"/>
                </a:lnSpc>
              </a:pPr>
              <a:r>
                <a:rPr lang="en-US" sz="3300">
                  <a:solidFill>
                    <a:srgbClr val="000000"/>
                  </a:solidFill>
                  <a:latin typeface="Helvetica World Bold"/>
                </a:rPr>
                <a:t>Key Findings and Improvements: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548697" y="1281203"/>
              <a:ext cx="9766268" cy="14391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4992" indent="-237496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Helvetica World"/>
                </a:rPr>
                <a:t>Identified and fixed minor usability issues.</a:t>
              </a:r>
            </a:p>
            <a:p>
              <a:pPr algn="l" marL="474992" indent="-237496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Helvetica World"/>
                </a:rPr>
                <a:t>Stakeholders appreciated the simplicity and intuitive design.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2699486" y="7871428"/>
            <a:ext cx="8235371" cy="2234597"/>
            <a:chOff x="0" y="0"/>
            <a:chExt cx="10980494" cy="2979463"/>
          </a:xfrm>
        </p:grpSpPr>
        <p:grpSp>
          <p:nvGrpSpPr>
            <p:cNvPr name="Group 37" id="37"/>
            <p:cNvGrpSpPr/>
            <p:nvPr/>
          </p:nvGrpSpPr>
          <p:grpSpPr>
            <a:xfrm rot="0">
              <a:off x="0" y="0"/>
              <a:ext cx="10980494" cy="2979463"/>
              <a:chOff x="0" y="0"/>
              <a:chExt cx="2711395" cy="735714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12700" y="12700"/>
                <a:ext cx="2644085" cy="667134"/>
              </a:xfrm>
              <a:custGeom>
                <a:avLst/>
                <a:gdLst/>
                <a:ahLst/>
                <a:cxnLst/>
                <a:rect r="r" b="b" t="t" l="l"/>
                <a:pathLst>
                  <a:path h="667134" w="2644085">
                    <a:moveTo>
                      <a:pt x="43180" y="667134"/>
                    </a:moveTo>
                    <a:lnTo>
                      <a:pt x="2600905" y="667134"/>
                    </a:lnTo>
                    <a:cubicBezTo>
                      <a:pt x="2625035" y="667134"/>
                      <a:pt x="2644085" y="648084"/>
                      <a:pt x="2644085" y="623954"/>
                    </a:cubicBezTo>
                    <a:lnTo>
                      <a:pt x="2644085" y="43180"/>
                    </a:lnTo>
                    <a:cubicBezTo>
                      <a:pt x="2644085" y="19050"/>
                      <a:pt x="2625035" y="0"/>
                      <a:pt x="2600905" y="0"/>
                    </a:cubicBezTo>
                    <a:lnTo>
                      <a:pt x="43180" y="0"/>
                    </a:lnTo>
                    <a:cubicBezTo>
                      <a:pt x="19050" y="0"/>
                      <a:pt x="0" y="19050"/>
                      <a:pt x="0" y="43180"/>
                    </a:cubicBezTo>
                    <a:lnTo>
                      <a:pt x="0" y="623954"/>
                    </a:lnTo>
                    <a:cubicBezTo>
                      <a:pt x="0" y="648084"/>
                      <a:pt x="19050" y="667134"/>
                      <a:pt x="43180" y="667134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2711395" cy="735714"/>
              </a:xfrm>
              <a:custGeom>
                <a:avLst/>
                <a:gdLst/>
                <a:ahLst/>
                <a:cxnLst/>
                <a:rect r="r" b="b" t="t" l="l"/>
                <a:pathLst>
                  <a:path h="735714" w="2711395">
                    <a:moveTo>
                      <a:pt x="2668215" y="44450"/>
                    </a:moveTo>
                    <a:cubicBezTo>
                      <a:pt x="2663135" y="19050"/>
                      <a:pt x="2640275" y="0"/>
                      <a:pt x="2613605" y="0"/>
                    </a:cubicBezTo>
                    <a:lnTo>
                      <a:pt x="55880" y="0"/>
                    </a:lnTo>
                    <a:cubicBezTo>
                      <a:pt x="25400" y="0"/>
                      <a:pt x="0" y="25400"/>
                      <a:pt x="0" y="55880"/>
                    </a:cubicBezTo>
                    <a:lnTo>
                      <a:pt x="0" y="636654"/>
                    </a:lnTo>
                    <a:cubicBezTo>
                      <a:pt x="0" y="663324"/>
                      <a:pt x="17780" y="684914"/>
                      <a:pt x="43180" y="691264"/>
                    </a:cubicBezTo>
                    <a:cubicBezTo>
                      <a:pt x="48260" y="716664"/>
                      <a:pt x="71120" y="735714"/>
                      <a:pt x="97790" y="735714"/>
                    </a:cubicBezTo>
                    <a:lnTo>
                      <a:pt x="2655515" y="735714"/>
                    </a:lnTo>
                    <a:cubicBezTo>
                      <a:pt x="2685995" y="735714"/>
                      <a:pt x="2711395" y="710314"/>
                      <a:pt x="2711395" y="679834"/>
                    </a:cubicBezTo>
                    <a:lnTo>
                      <a:pt x="2711395" y="99060"/>
                    </a:lnTo>
                    <a:cubicBezTo>
                      <a:pt x="2711395" y="72390"/>
                      <a:pt x="2693615" y="50800"/>
                      <a:pt x="2668215" y="44450"/>
                    </a:cubicBezTo>
                    <a:close/>
                    <a:moveTo>
                      <a:pt x="12700" y="636654"/>
                    </a:moveTo>
                    <a:lnTo>
                      <a:pt x="12700" y="55880"/>
                    </a:lnTo>
                    <a:cubicBezTo>
                      <a:pt x="12700" y="31750"/>
                      <a:pt x="31750" y="12700"/>
                      <a:pt x="55880" y="12700"/>
                    </a:cubicBezTo>
                    <a:lnTo>
                      <a:pt x="2613605" y="12700"/>
                    </a:lnTo>
                    <a:cubicBezTo>
                      <a:pt x="2637735" y="12700"/>
                      <a:pt x="2656785" y="31750"/>
                      <a:pt x="2656785" y="55880"/>
                    </a:cubicBezTo>
                    <a:lnTo>
                      <a:pt x="2656785" y="636654"/>
                    </a:lnTo>
                    <a:cubicBezTo>
                      <a:pt x="2656785" y="660784"/>
                      <a:pt x="2637735" y="679834"/>
                      <a:pt x="2613605" y="679834"/>
                    </a:cubicBezTo>
                    <a:lnTo>
                      <a:pt x="55880" y="679834"/>
                    </a:lnTo>
                    <a:cubicBezTo>
                      <a:pt x="31750" y="679834"/>
                      <a:pt x="12700" y="660784"/>
                      <a:pt x="12700" y="636654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40" id="40"/>
            <p:cNvSpPr txBox="true"/>
            <p:nvPr/>
          </p:nvSpPr>
          <p:spPr>
            <a:xfrm rot="0">
              <a:off x="548697" y="507350"/>
              <a:ext cx="9766268" cy="7643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1">
                <a:lnSpc>
                  <a:spcPts val="4290"/>
                </a:lnSpc>
              </a:pPr>
              <a:r>
                <a:rPr lang="en-US" sz="3300">
                  <a:solidFill>
                    <a:srgbClr val="000000"/>
                  </a:solidFill>
                  <a:latin typeface="Helvetica World Bold"/>
                </a:rPr>
                <a:t>Accessibility Considerations</a:t>
              </a:r>
            </a:p>
          </p:txBody>
        </p:sp>
        <p:sp>
          <p:nvSpPr>
            <p:cNvPr name="TextBox 41" id="41"/>
            <p:cNvSpPr txBox="true"/>
            <p:nvPr/>
          </p:nvSpPr>
          <p:spPr>
            <a:xfrm rot="0">
              <a:off x="548697" y="1281203"/>
              <a:ext cx="9766268" cy="9565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4992" indent="-237496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Helvetica World"/>
                </a:rPr>
                <a:t>Ensured the app is usable by people with disabilities.</a:t>
              </a:r>
            </a:p>
            <a:p>
              <a:pPr algn="l" marL="474992" indent="-237496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Helvetica World"/>
                </a:rPr>
                <a:t>Implemented voice input and clear, readable text.</a:t>
              </a: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1869206" y="442664"/>
            <a:ext cx="6143315" cy="904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300"/>
              </a:lnSpc>
            </a:pPr>
            <a:r>
              <a:rPr lang="en-US" sz="6000">
                <a:solidFill>
                  <a:srgbClr val="000000"/>
                </a:solidFill>
                <a:latin typeface="Helvetica World Bold"/>
              </a:rPr>
              <a:t>Testing Phase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51508" y="964608"/>
            <a:ext cx="9107792" cy="8357783"/>
            <a:chOff x="0" y="0"/>
            <a:chExt cx="2998629" cy="27516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2931319" cy="2683118"/>
            </a:xfrm>
            <a:custGeom>
              <a:avLst/>
              <a:gdLst/>
              <a:ahLst/>
              <a:cxnLst/>
              <a:rect r="r" b="b" t="t" l="l"/>
              <a:pathLst>
                <a:path h="2683118" w="2931319">
                  <a:moveTo>
                    <a:pt x="43180" y="2683118"/>
                  </a:moveTo>
                  <a:lnTo>
                    <a:pt x="2888139" y="2683118"/>
                  </a:lnTo>
                  <a:cubicBezTo>
                    <a:pt x="2912269" y="2683118"/>
                    <a:pt x="2931319" y="2664068"/>
                    <a:pt x="2931319" y="2639938"/>
                  </a:cubicBezTo>
                  <a:lnTo>
                    <a:pt x="2931319" y="43180"/>
                  </a:lnTo>
                  <a:cubicBezTo>
                    <a:pt x="2931319" y="19050"/>
                    <a:pt x="2912269" y="0"/>
                    <a:pt x="2888139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639938"/>
                  </a:lnTo>
                  <a:cubicBezTo>
                    <a:pt x="0" y="2664068"/>
                    <a:pt x="19050" y="2683118"/>
                    <a:pt x="43180" y="2683118"/>
                  </a:cubicBezTo>
                  <a:close/>
                </a:path>
              </a:pathLst>
            </a:custGeom>
            <a:solidFill>
              <a:srgbClr val="0071CE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98629" cy="2751698"/>
            </a:xfrm>
            <a:custGeom>
              <a:avLst/>
              <a:gdLst/>
              <a:ahLst/>
              <a:cxnLst/>
              <a:rect r="r" b="b" t="t" l="l"/>
              <a:pathLst>
                <a:path h="2751698" w="2998629">
                  <a:moveTo>
                    <a:pt x="2955449" y="44450"/>
                  </a:moveTo>
                  <a:cubicBezTo>
                    <a:pt x="2950369" y="19050"/>
                    <a:pt x="2927509" y="0"/>
                    <a:pt x="2900839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652638"/>
                  </a:lnTo>
                  <a:cubicBezTo>
                    <a:pt x="0" y="2679308"/>
                    <a:pt x="17780" y="2700898"/>
                    <a:pt x="43180" y="2707248"/>
                  </a:cubicBezTo>
                  <a:cubicBezTo>
                    <a:pt x="48260" y="2732648"/>
                    <a:pt x="71120" y="2751698"/>
                    <a:pt x="97790" y="2751698"/>
                  </a:cubicBezTo>
                  <a:lnTo>
                    <a:pt x="2942749" y="2751698"/>
                  </a:lnTo>
                  <a:cubicBezTo>
                    <a:pt x="2973229" y="2751698"/>
                    <a:pt x="2998629" y="2726298"/>
                    <a:pt x="2998629" y="2695818"/>
                  </a:cubicBezTo>
                  <a:lnTo>
                    <a:pt x="2998629" y="99060"/>
                  </a:lnTo>
                  <a:cubicBezTo>
                    <a:pt x="2998629" y="72390"/>
                    <a:pt x="2980849" y="50800"/>
                    <a:pt x="2955449" y="44450"/>
                  </a:cubicBezTo>
                  <a:close/>
                  <a:moveTo>
                    <a:pt x="12700" y="2652638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2900839" y="12700"/>
                  </a:lnTo>
                  <a:cubicBezTo>
                    <a:pt x="2924969" y="12700"/>
                    <a:pt x="2944019" y="31750"/>
                    <a:pt x="2944019" y="55880"/>
                  </a:cubicBezTo>
                  <a:lnTo>
                    <a:pt x="2944019" y="2652638"/>
                  </a:lnTo>
                  <a:cubicBezTo>
                    <a:pt x="2944019" y="2676768"/>
                    <a:pt x="2924969" y="2695818"/>
                    <a:pt x="2900839" y="2695818"/>
                  </a:cubicBezTo>
                  <a:lnTo>
                    <a:pt x="55880" y="2695818"/>
                  </a:lnTo>
                  <a:cubicBezTo>
                    <a:pt x="31750" y="2695818"/>
                    <a:pt x="12700" y="2676768"/>
                    <a:pt x="12700" y="2652638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385130" y="1965036"/>
            <a:ext cx="8496140" cy="6969756"/>
            <a:chOff x="0" y="0"/>
            <a:chExt cx="2237667" cy="18356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237667" cy="1835656"/>
            </a:xfrm>
            <a:custGeom>
              <a:avLst/>
              <a:gdLst/>
              <a:ahLst/>
              <a:cxnLst/>
              <a:rect r="r" b="b" t="t" l="l"/>
              <a:pathLst>
                <a:path h="1835656" w="2237667">
                  <a:moveTo>
                    <a:pt x="18225" y="0"/>
                  </a:moveTo>
                  <a:lnTo>
                    <a:pt x="2219442" y="0"/>
                  </a:lnTo>
                  <a:cubicBezTo>
                    <a:pt x="2224275" y="0"/>
                    <a:pt x="2228911" y="1920"/>
                    <a:pt x="2232329" y="5338"/>
                  </a:cubicBezTo>
                  <a:cubicBezTo>
                    <a:pt x="2235746" y="8756"/>
                    <a:pt x="2237667" y="13391"/>
                    <a:pt x="2237667" y="18225"/>
                  </a:cubicBezTo>
                  <a:lnTo>
                    <a:pt x="2237667" y="1817432"/>
                  </a:lnTo>
                  <a:cubicBezTo>
                    <a:pt x="2237667" y="1822265"/>
                    <a:pt x="2235746" y="1826900"/>
                    <a:pt x="2232329" y="1830318"/>
                  </a:cubicBezTo>
                  <a:cubicBezTo>
                    <a:pt x="2228911" y="1833736"/>
                    <a:pt x="2224275" y="1835656"/>
                    <a:pt x="2219442" y="1835656"/>
                  </a:cubicBezTo>
                  <a:lnTo>
                    <a:pt x="18225" y="1835656"/>
                  </a:lnTo>
                  <a:cubicBezTo>
                    <a:pt x="13391" y="1835656"/>
                    <a:pt x="8756" y="1833736"/>
                    <a:pt x="5338" y="1830318"/>
                  </a:cubicBezTo>
                  <a:cubicBezTo>
                    <a:pt x="1920" y="1826900"/>
                    <a:pt x="0" y="1822265"/>
                    <a:pt x="0" y="1817432"/>
                  </a:cubicBezTo>
                  <a:lnTo>
                    <a:pt x="0" y="18225"/>
                  </a:lnTo>
                  <a:cubicBezTo>
                    <a:pt x="0" y="13391"/>
                    <a:pt x="1920" y="8756"/>
                    <a:pt x="5338" y="5338"/>
                  </a:cubicBezTo>
                  <a:cubicBezTo>
                    <a:pt x="8756" y="1920"/>
                    <a:pt x="13391" y="0"/>
                    <a:pt x="18225" y="0"/>
                  </a:cubicBezTo>
                  <a:close/>
                </a:path>
              </a:pathLst>
            </a:custGeom>
            <a:solidFill>
              <a:srgbClr val="F4EDE0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2237667" cy="18547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8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568201" y="1310939"/>
            <a:ext cx="379520" cy="379520"/>
            <a:chOff x="0" y="0"/>
            <a:chExt cx="506027" cy="50602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grpSp>
        <p:nvGrpSpPr>
          <p:cNvPr name="Group 13" id="13"/>
          <p:cNvGrpSpPr/>
          <p:nvPr/>
        </p:nvGrpSpPr>
        <p:grpSpPr>
          <a:xfrm rot="0">
            <a:off x="9088569" y="1310939"/>
            <a:ext cx="379520" cy="379520"/>
            <a:chOff x="0" y="0"/>
            <a:chExt cx="506027" cy="506027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6" id="16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grpSp>
        <p:nvGrpSpPr>
          <p:cNvPr name="Group 18" id="18"/>
          <p:cNvGrpSpPr/>
          <p:nvPr/>
        </p:nvGrpSpPr>
        <p:grpSpPr>
          <a:xfrm rot="0">
            <a:off x="9608936" y="1310939"/>
            <a:ext cx="379520" cy="379520"/>
            <a:chOff x="0" y="0"/>
            <a:chExt cx="506027" cy="506027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1" id="21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sp>
        <p:nvSpPr>
          <p:cNvPr name="TextBox 23" id="23"/>
          <p:cNvSpPr txBox="true"/>
          <p:nvPr/>
        </p:nvSpPr>
        <p:spPr>
          <a:xfrm rot="0">
            <a:off x="8704543" y="3819996"/>
            <a:ext cx="8001722" cy="2328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3"/>
              </a:lnSpc>
            </a:pPr>
            <a:r>
              <a:rPr lang="en-US" sz="2649">
                <a:solidFill>
                  <a:srgbClr val="000000"/>
                </a:solidFill>
                <a:latin typeface="Helvetica World Bold"/>
              </a:rPr>
              <a:t>By adhering to our detailed design guidelines and user-centered approach,</a:t>
            </a:r>
          </a:p>
          <a:p>
            <a:pPr algn="ctr">
              <a:lnSpc>
                <a:spcPts val="3443"/>
              </a:lnSpc>
            </a:pPr>
            <a:r>
              <a:rPr lang="en-US" sz="2649">
                <a:solidFill>
                  <a:srgbClr val="000000"/>
                </a:solidFill>
                <a:latin typeface="Helvetica World Bold"/>
              </a:rPr>
              <a:t>we ensure that the app meets the needs of our target audience while providing an intuitive and</a:t>
            </a:r>
          </a:p>
          <a:p>
            <a:pPr algn="ctr">
              <a:lnSpc>
                <a:spcPts val="3443"/>
              </a:lnSpc>
            </a:pPr>
            <a:r>
              <a:rPr lang="en-US" sz="2649">
                <a:solidFill>
                  <a:srgbClr val="000000"/>
                </a:solidFill>
                <a:latin typeface="Helvetica World Bold"/>
              </a:rPr>
              <a:t>accessible experience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1162050"/>
            <a:ext cx="6465583" cy="1365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450"/>
              </a:lnSpc>
            </a:pPr>
            <a:r>
              <a:rPr lang="en-US" sz="9000">
                <a:solidFill>
                  <a:srgbClr val="000000"/>
                </a:solidFill>
                <a:latin typeface="Helvetica World Bold"/>
              </a:rPr>
              <a:t>Conclusion</a:t>
            </a:r>
          </a:p>
        </p:txBody>
      </p:sp>
      <p:grpSp>
        <p:nvGrpSpPr>
          <p:cNvPr name="Group 25" id="25"/>
          <p:cNvGrpSpPr/>
          <p:nvPr/>
        </p:nvGrpSpPr>
        <p:grpSpPr>
          <a:xfrm rot="-2863995">
            <a:off x="-233946" y="3087927"/>
            <a:ext cx="5009889" cy="6161467"/>
            <a:chOff x="0" y="0"/>
            <a:chExt cx="6679852" cy="8215289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679852" cy="8215289"/>
            </a:xfrm>
            <a:custGeom>
              <a:avLst/>
              <a:gdLst/>
              <a:ahLst/>
              <a:cxnLst/>
              <a:rect r="r" b="b" t="t" l="l"/>
              <a:pathLst>
                <a:path h="8215289" w="6679852">
                  <a:moveTo>
                    <a:pt x="0" y="0"/>
                  </a:moveTo>
                  <a:lnTo>
                    <a:pt x="6679852" y="0"/>
                  </a:lnTo>
                  <a:lnTo>
                    <a:pt x="6679852" y="8215289"/>
                  </a:lnTo>
                  <a:lnTo>
                    <a:pt x="0" y="82152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3207829" y="2527303"/>
            <a:ext cx="5739893" cy="7059270"/>
            <a:chOff x="0" y="0"/>
            <a:chExt cx="7653190" cy="941236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653190" cy="9412360"/>
            </a:xfrm>
            <a:custGeom>
              <a:avLst/>
              <a:gdLst/>
              <a:ahLst/>
              <a:cxnLst/>
              <a:rect r="r" b="b" t="t" l="l"/>
              <a:pathLst>
                <a:path h="9412360" w="7653190">
                  <a:moveTo>
                    <a:pt x="0" y="0"/>
                  </a:moveTo>
                  <a:lnTo>
                    <a:pt x="7653190" y="0"/>
                  </a:lnTo>
                  <a:lnTo>
                    <a:pt x="7653190" y="9412360"/>
                  </a:lnTo>
                  <a:lnTo>
                    <a:pt x="0" y="94123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833967"/>
            <a:ext cx="16230600" cy="6685634"/>
            <a:chOff x="0" y="0"/>
            <a:chExt cx="5343726" cy="22011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276416" cy="2132583"/>
            </a:xfrm>
            <a:custGeom>
              <a:avLst/>
              <a:gdLst/>
              <a:ahLst/>
              <a:cxnLst/>
              <a:rect r="r" b="b" t="t" l="l"/>
              <a:pathLst>
                <a:path h="2132583" w="5276416">
                  <a:moveTo>
                    <a:pt x="43180" y="2132583"/>
                  </a:moveTo>
                  <a:lnTo>
                    <a:pt x="5233236" y="2132583"/>
                  </a:lnTo>
                  <a:cubicBezTo>
                    <a:pt x="5257366" y="2132583"/>
                    <a:pt x="5276416" y="2113533"/>
                    <a:pt x="5276416" y="2089403"/>
                  </a:cubicBezTo>
                  <a:lnTo>
                    <a:pt x="5276416" y="43180"/>
                  </a:lnTo>
                  <a:cubicBezTo>
                    <a:pt x="5276416" y="19050"/>
                    <a:pt x="5257366" y="0"/>
                    <a:pt x="523323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089403"/>
                  </a:lnTo>
                  <a:cubicBezTo>
                    <a:pt x="0" y="2113533"/>
                    <a:pt x="19050" y="2132583"/>
                    <a:pt x="43180" y="2132583"/>
                  </a:cubicBezTo>
                  <a:close/>
                </a:path>
              </a:pathLst>
            </a:custGeom>
            <a:solidFill>
              <a:srgbClr val="0071CE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43726" cy="2201163"/>
            </a:xfrm>
            <a:custGeom>
              <a:avLst/>
              <a:gdLst/>
              <a:ahLst/>
              <a:cxnLst/>
              <a:rect r="r" b="b" t="t" l="l"/>
              <a:pathLst>
                <a:path h="2201163" w="5343726">
                  <a:moveTo>
                    <a:pt x="5300546" y="44450"/>
                  </a:moveTo>
                  <a:cubicBezTo>
                    <a:pt x="5295466" y="19050"/>
                    <a:pt x="5272606" y="0"/>
                    <a:pt x="524593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102103"/>
                  </a:lnTo>
                  <a:cubicBezTo>
                    <a:pt x="0" y="2128773"/>
                    <a:pt x="17780" y="2150363"/>
                    <a:pt x="43180" y="2156713"/>
                  </a:cubicBezTo>
                  <a:cubicBezTo>
                    <a:pt x="48260" y="2182113"/>
                    <a:pt x="71120" y="2201163"/>
                    <a:pt x="97790" y="2201163"/>
                  </a:cubicBezTo>
                  <a:lnTo>
                    <a:pt x="5287846" y="2201163"/>
                  </a:lnTo>
                  <a:cubicBezTo>
                    <a:pt x="5318326" y="2201163"/>
                    <a:pt x="5343726" y="2175763"/>
                    <a:pt x="5343726" y="2145283"/>
                  </a:cubicBezTo>
                  <a:lnTo>
                    <a:pt x="5343726" y="99060"/>
                  </a:lnTo>
                  <a:cubicBezTo>
                    <a:pt x="5343726" y="72390"/>
                    <a:pt x="5325946" y="50800"/>
                    <a:pt x="5300546" y="44450"/>
                  </a:cubicBezTo>
                  <a:close/>
                  <a:moveTo>
                    <a:pt x="12700" y="2102103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5245936" y="12700"/>
                  </a:lnTo>
                  <a:cubicBezTo>
                    <a:pt x="5270066" y="12700"/>
                    <a:pt x="5289116" y="31750"/>
                    <a:pt x="5289116" y="55880"/>
                  </a:cubicBezTo>
                  <a:lnTo>
                    <a:pt x="5289116" y="2102103"/>
                  </a:lnTo>
                  <a:cubicBezTo>
                    <a:pt x="5289116" y="2126233"/>
                    <a:pt x="5270066" y="2145283"/>
                    <a:pt x="5245936" y="2145283"/>
                  </a:cubicBezTo>
                  <a:lnTo>
                    <a:pt x="55880" y="2145283"/>
                  </a:lnTo>
                  <a:cubicBezTo>
                    <a:pt x="31750" y="2145283"/>
                    <a:pt x="12700" y="2126233"/>
                    <a:pt x="12700" y="2102103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62322" y="2834394"/>
            <a:ext cx="15618417" cy="5311679"/>
            <a:chOff x="0" y="0"/>
            <a:chExt cx="4113493" cy="139896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113493" cy="1398961"/>
            </a:xfrm>
            <a:custGeom>
              <a:avLst/>
              <a:gdLst/>
              <a:ahLst/>
              <a:cxnLst/>
              <a:rect r="r" b="b" t="t" l="l"/>
              <a:pathLst>
                <a:path h="1398961" w="4113493">
                  <a:moveTo>
                    <a:pt x="9914" y="0"/>
                  </a:moveTo>
                  <a:lnTo>
                    <a:pt x="4103579" y="0"/>
                  </a:lnTo>
                  <a:cubicBezTo>
                    <a:pt x="4109054" y="0"/>
                    <a:pt x="4113493" y="4439"/>
                    <a:pt x="4113493" y="9914"/>
                  </a:cubicBezTo>
                  <a:lnTo>
                    <a:pt x="4113493" y="1389047"/>
                  </a:lnTo>
                  <a:cubicBezTo>
                    <a:pt x="4113493" y="1394522"/>
                    <a:pt x="4109054" y="1398961"/>
                    <a:pt x="4103579" y="1398961"/>
                  </a:cubicBezTo>
                  <a:lnTo>
                    <a:pt x="9914" y="1398961"/>
                  </a:lnTo>
                  <a:cubicBezTo>
                    <a:pt x="4439" y="1398961"/>
                    <a:pt x="0" y="1394522"/>
                    <a:pt x="0" y="1389047"/>
                  </a:cubicBezTo>
                  <a:lnTo>
                    <a:pt x="0" y="9914"/>
                  </a:lnTo>
                  <a:cubicBezTo>
                    <a:pt x="0" y="4439"/>
                    <a:pt x="4439" y="0"/>
                    <a:pt x="9914" y="0"/>
                  </a:cubicBezTo>
                  <a:close/>
                </a:path>
              </a:pathLst>
            </a:custGeom>
            <a:solidFill>
              <a:srgbClr val="F4EDE0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4113493" cy="14180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8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45393" y="2180297"/>
            <a:ext cx="379520" cy="379520"/>
            <a:chOff x="0" y="0"/>
            <a:chExt cx="506027" cy="50602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grpSp>
        <p:nvGrpSpPr>
          <p:cNvPr name="Group 13" id="13"/>
          <p:cNvGrpSpPr/>
          <p:nvPr/>
        </p:nvGrpSpPr>
        <p:grpSpPr>
          <a:xfrm rot="0">
            <a:off x="1965761" y="2180297"/>
            <a:ext cx="379520" cy="379520"/>
            <a:chOff x="0" y="0"/>
            <a:chExt cx="506027" cy="506027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6" id="16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grpSp>
        <p:nvGrpSpPr>
          <p:cNvPr name="Group 18" id="18"/>
          <p:cNvGrpSpPr/>
          <p:nvPr/>
        </p:nvGrpSpPr>
        <p:grpSpPr>
          <a:xfrm rot="0">
            <a:off x="2486128" y="2180297"/>
            <a:ext cx="379520" cy="379520"/>
            <a:chOff x="0" y="0"/>
            <a:chExt cx="506027" cy="506027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506027" cy="506027"/>
              <a:chOff x="0" y="0"/>
              <a:chExt cx="6350000" cy="63500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1" id="21"/>
            <p:cNvGrpSpPr/>
            <p:nvPr/>
          </p:nvGrpSpPr>
          <p:grpSpPr>
            <a:xfrm rot="0">
              <a:off x="34461" y="34461"/>
              <a:ext cx="437105" cy="437105"/>
              <a:chOff x="0" y="0"/>
              <a:chExt cx="6350000" cy="63500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sp>
        <p:nvSpPr>
          <p:cNvPr name="Freeform 23" id="23"/>
          <p:cNvSpPr/>
          <p:nvPr/>
        </p:nvSpPr>
        <p:spPr>
          <a:xfrm flipH="false" flipV="false" rot="0">
            <a:off x="2033951" y="3256700"/>
            <a:ext cx="4044725" cy="4467066"/>
          </a:xfrm>
          <a:custGeom>
            <a:avLst/>
            <a:gdLst/>
            <a:ahLst/>
            <a:cxnLst/>
            <a:rect r="r" b="b" t="t" l="l"/>
            <a:pathLst>
              <a:path h="4467066" w="4044725">
                <a:moveTo>
                  <a:pt x="0" y="0"/>
                </a:moveTo>
                <a:lnTo>
                  <a:pt x="4044725" y="0"/>
                </a:lnTo>
                <a:lnTo>
                  <a:pt x="4044725" y="4467066"/>
                </a:lnTo>
                <a:lnTo>
                  <a:pt x="0" y="44670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7416925" y="3768424"/>
            <a:ext cx="8692185" cy="3166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Helvetica World"/>
              </a:rPr>
              <a:t>UX/UI is crucial in creating intuitive, efficient, and accessible applications that can potentially save lives during emergencies. Graphics: Icons representing each agenda point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824306"/>
            <a:ext cx="16230600" cy="904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</a:pPr>
            <a:r>
              <a:rPr lang="en-US" sz="6000">
                <a:solidFill>
                  <a:srgbClr val="000000"/>
                </a:solidFill>
                <a:latin typeface="Helvetica World Bold"/>
              </a:rPr>
              <a:t>Introduction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3456812" y="9060782"/>
            <a:ext cx="3802488" cy="776637"/>
            <a:chOff x="0" y="0"/>
            <a:chExt cx="5069984" cy="1035516"/>
          </a:xfrm>
        </p:grpSpPr>
        <p:grpSp>
          <p:nvGrpSpPr>
            <p:cNvPr name="Group 27" id="27"/>
            <p:cNvGrpSpPr>
              <a:grpSpLocks noChangeAspect="true"/>
            </p:cNvGrpSpPr>
            <p:nvPr/>
          </p:nvGrpSpPr>
          <p:grpSpPr>
            <a:xfrm rot="0">
              <a:off x="0" y="0"/>
              <a:ext cx="1035520" cy="1035516"/>
              <a:chOff x="0" y="0"/>
              <a:chExt cx="6350000" cy="6349975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2700" cap="sq">
                <a:solidFill>
                  <a:srgbClr val="000000"/>
                </a:solidFill>
                <a:prstDash val="solid"/>
                <a:miter/>
              </a:ln>
            </p:spPr>
          </p:sp>
        </p:grpSp>
        <p:sp>
          <p:nvSpPr>
            <p:cNvPr name="TextBox 29" id="29"/>
            <p:cNvSpPr txBox="true"/>
            <p:nvPr/>
          </p:nvSpPr>
          <p:spPr>
            <a:xfrm rot="0">
              <a:off x="1272860" y="18119"/>
              <a:ext cx="3797124" cy="927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19"/>
                </a:lnSpc>
                <a:spcBef>
                  <a:spcPct val="0"/>
                </a:spcBef>
              </a:pPr>
              <a:r>
                <a:rPr lang="en-US" sz="2099" u="none">
                  <a:solidFill>
                    <a:srgbClr val="000000"/>
                  </a:solidFill>
                  <a:latin typeface="Helvetica World Bold"/>
                </a:rPr>
                <a:t>Group Member's Name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602873"/>
            <a:ext cx="16230600" cy="5576554"/>
            <a:chOff x="0" y="0"/>
            <a:chExt cx="5343726" cy="18360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276416" cy="1767432"/>
            </a:xfrm>
            <a:custGeom>
              <a:avLst/>
              <a:gdLst/>
              <a:ahLst/>
              <a:cxnLst/>
              <a:rect r="r" b="b" t="t" l="l"/>
              <a:pathLst>
                <a:path h="1767432" w="5276416">
                  <a:moveTo>
                    <a:pt x="43180" y="1767432"/>
                  </a:moveTo>
                  <a:lnTo>
                    <a:pt x="5233236" y="1767432"/>
                  </a:lnTo>
                  <a:cubicBezTo>
                    <a:pt x="5257366" y="1767432"/>
                    <a:pt x="5276416" y="1748382"/>
                    <a:pt x="5276416" y="1724252"/>
                  </a:cubicBezTo>
                  <a:lnTo>
                    <a:pt x="5276416" y="43180"/>
                  </a:lnTo>
                  <a:cubicBezTo>
                    <a:pt x="5276416" y="19050"/>
                    <a:pt x="5257366" y="0"/>
                    <a:pt x="523323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1724252"/>
                  </a:lnTo>
                  <a:cubicBezTo>
                    <a:pt x="0" y="1748382"/>
                    <a:pt x="19050" y="1767432"/>
                    <a:pt x="43180" y="1767432"/>
                  </a:cubicBezTo>
                  <a:close/>
                </a:path>
              </a:pathLst>
            </a:custGeom>
            <a:solidFill>
              <a:srgbClr val="0071CE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43726" cy="1836012"/>
            </a:xfrm>
            <a:custGeom>
              <a:avLst/>
              <a:gdLst/>
              <a:ahLst/>
              <a:cxnLst/>
              <a:rect r="r" b="b" t="t" l="l"/>
              <a:pathLst>
                <a:path h="1836012" w="5343726">
                  <a:moveTo>
                    <a:pt x="5300546" y="44450"/>
                  </a:moveTo>
                  <a:cubicBezTo>
                    <a:pt x="5295466" y="19050"/>
                    <a:pt x="5272606" y="0"/>
                    <a:pt x="524593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1736952"/>
                  </a:lnTo>
                  <a:cubicBezTo>
                    <a:pt x="0" y="1763622"/>
                    <a:pt x="17780" y="1785212"/>
                    <a:pt x="43180" y="1791562"/>
                  </a:cubicBezTo>
                  <a:cubicBezTo>
                    <a:pt x="48260" y="1816962"/>
                    <a:pt x="71120" y="1836012"/>
                    <a:pt x="97790" y="1836012"/>
                  </a:cubicBezTo>
                  <a:lnTo>
                    <a:pt x="5287846" y="1836012"/>
                  </a:lnTo>
                  <a:cubicBezTo>
                    <a:pt x="5318326" y="1836012"/>
                    <a:pt x="5343726" y="1810612"/>
                    <a:pt x="5343726" y="1780132"/>
                  </a:cubicBezTo>
                  <a:lnTo>
                    <a:pt x="5343726" y="99060"/>
                  </a:lnTo>
                  <a:cubicBezTo>
                    <a:pt x="5343726" y="72390"/>
                    <a:pt x="5325946" y="50800"/>
                    <a:pt x="5300546" y="44450"/>
                  </a:cubicBezTo>
                  <a:close/>
                  <a:moveTo>
                    <a:pt x="12700" y="1736952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5245936" y="12700"/>
                  </a:lnTo>
                  <a:cubicBezTo>
                    <a:pt x="5270066" y="12700"/>
                    <a:pt x="5289116" y="31750"/>
                    <a:pt x="5289116" y="55880"/>
                  </a:cubicBezTo>
                  <a:lnTo>
                    <a:pt x="5289116" y="1736952"/>
                  </a:lnTo>
                  <a:cubicBezTo>
                    <a:pt x="5289116" y="1761082"/>
                    <a:pt x="5270066" y="1780132"/>
                    <a:pt x="5245936" y="1780132"/>
                  </a:cubicBezTo>
                  <a:lnTo>
                    <a:pt x="55880" y="1780132"/>
                  </a:lnTo>
                  <a:cubicBezTo>
                    <a:pt x="31750" y="1780132"/>
                    <a:pt x="12700" y="1761082"/>
                    <a:pt x="12700" y="1736952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2420239" y="730005"/>
            <a:ext cx="4393825" cy="2971823"/>
          </a:xfrm>
          <a:custGeom>
            <a:avLst/>
            <a:gdLst/>
            <a:ahLst/>
            <a:cxnLst/>
            <a:rect r="r" b="b" t="t" l="l"/>
            <a:pathLst>
              <a:path h="2971823" w="4393825">
                <a:moveTo>
                  <a:pt x="0" y="0"/>
                </a:moveTo>
                <a:lnTo>
                  <a:pt x="4393825" y="0"/>
                </a:lnTo>
                <a:lnTo>
                  <a:pt x="4393825" y="2971823"/>
                </a:lnTo>
                <a:lnTo>
                  <a:pt x="0" y="29718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262322" y="3628773"/>
            <a:ext cx="15618417" cy="4103786"/>
            <a:chOff x="0" y="0"/>
            <a:chExt cx="4113493" cy="10808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113493" cy="1080833"/>
            </a:xfrm>
            <a:custGeom>
              <a:avLst/>
              <a:gdLst/>
              <a:ahLst/>
              <a:cxnLst/>
              <a:rect r="r" b="b" t="t" l="l"/>
              <a:pathLst>
                <a:path h="1080833" w="4113493">
                  <a:moveTo>
                    <a:pt x="9914" y="0"/>
                  </a:moveTo>
                  <a:lnTo>
                    <a:pt x="4103579" y="0"/>
                  </a:lnTo>
                  <a:cubicBezTo>
                    <a:pt x="4109054" y="0"/>
                    <a:pt x="4113493" y="4439"/>
                    <a:pt x="4113493" y="9914"/>
                  </a:cubicBezTo>
                  <a:lnTo>
                    <a:pt x="4113493" y="1070919"/>
                  </a:lnTo>
                  <a:cubicBezTo>
                    <a:pt x="4113493" y="1076394"/>
                    <a:pt x="4109054" y="1080833"/>
                    <a:pt x="4103579" y="1080833"/>
                  </a:cubicBezTo>
                  <a:lnTo>
                    <a:pt x="9914" y="1080833"/>
                  </a:lnTo>
                  <a:cubicBezTo>
                    <a:pt x="4439" y="1080833"/>
                    <a:pt x="0" y="1076394"/>
                    <a:pt x="0" y="1070919"/>
                  </a:cubicBezTo>
                  <a:lnTo>
                    <a:pt x="0" y="9914"/>
                  </a:lnTo>
                  <a:cubicBezTo>
                    <a:pt x="0" y="4439"/>
                    <a:pt x="4439" y="0"/>
                    <a:pt x="9914" y="0"/>
                  </a:cubicBezTo>
                  <a:close/>
                </a:path>
              </a:pathLst>
            </a:custGeom>
            <a:solidFill>
              <a:srgbClr val="F4EDE0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113493" cy="10998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83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 rot="0">
            <a:off x="2623454" y="5090530"/>
            <a:ext cx="1092987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1445393" y="2949203"/>
            <a:ext cx="379520" cy="379520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71239" y="2975049"/>
            <a:ext cx="327829" cy="327829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EDE0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965761" y="2949203"/>
            <a:ext cx="379520" cy="379520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991606" y="2975049"/>
            <a:ext cx="327829" cy="327829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EDE0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2486128" y="2949203"/>
            <a:ext cx="379520" cy="379520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2511974" y="2975049"/>
            <a:ext cx="327829" cy="327829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EDE0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2530867" y="4912530"/>
            <a:ext cx="323850" cy="323850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6129251" y="4912530"/>
            <a:ext cx="323850" cy="323850"/>
            <a:chOff x="0" y="0"/>
            <a:chExt cx="635000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9727635" y="4912530"/>
            <a:ext cx="323850" cy="323850"/>
            <a:chOff x="0" y="0"/>
            <a:chExt cx="6350000" cy="63500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3326019" y="4912530"/>
            <a:ext cx="323850" cy="323850"/>
            <a:chOff x="0" y="0"/>
            <a:chExt cx="6350000" cy="63500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30" id="30"/>
          <p:cNvSpPr/>
          <p:nvPr/>
        </p:nvSpPr>
        <p:spPr>
          <a:xfrm flipH="false" flipV="false" rot="0">
            <a:off x="10946190" y="4701674"/>
            <a:ext cx="1212560" cy="883653"/>
          </a:xfrm>
          <a:custGeom>
            <a:avLst/>
            <a:gdLst/>
            <a:ahLst/>
            <a:cxnLst/>
            <a:rect r="r" b="b" t="t" l="l"/>
            <a:pathLst>
              <a:path h="883653" w="1212560">
                <a:moveTo>
                  <a:pt x="0" y="0"/>
                </a:moveTo>
                <a:lnTo>
                  <a:pt x="1212559" y="0"/>
                </a:lnTo>
                <a:lnTo>
                  <a:pt x="1212559" y="883652"/>
                </a:lnTo>
                <a:lnTo>
                  <a:pt x="0" y="883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028700" y="1383662"/>
            <a:ext cx="11130049" cy="904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00"/>
              </a:lnSpc>
            </a:pPr>
            <a:r>
              <a:rPr lang="en-US" sz="6000">
                <a:solidFill>
                  <a:srgbClr val="000000"/>
                </a:solidFill>
                <a:latin typeface="Helvetica World Bold"/>
              </a:rPr>
              <a:t>Here's our Design Process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2530867" y="5499339"/>
            <a:ext cx="3198290" cy="987562"/>
            <a:chOff x="0" y="0"/>
            <a:chExt cx="4264387" cy="1316750"/>
          </a:xfrm>
        </p:grpSpPr>
        <p:sp>
          <p:nvSpPr>
            <p:cNvPr name="TextBox 33" id="33"/>
            <p:cNvSpPr txBox="true"/>
            <p:nvPr/>
          </p:nvSpPr>
          <p:spPr>
            <a:xfrm rot="0">
              <a:off x="0" y="-19050"/>
              <a:ext cx="4258080" cy="752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4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Helvetica World Bold"/>
                </a:rPr>
                <a:t>Define Phase</a:t>
              </a:r>
            </a:p>
          </p:txBody>
        </p:sp>
        <p:sp>
          <p:nvSpPr>
            <p:cNvPr name="TextBox 34" id="34"/>
            <p:cNvSpPr txBox="true"/>
            <p:nvPr/>
          </p:nvSpPr>
          <p:spPr>
            <a:xfrm rot="0">
              <a:off x="0" y="905058"/>
              <a:ext cx="4264387" cy="411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00"/>
                </a:lnSpc>
              </a:pPr>
              <a:r>
                <a:rPr lang="en-US" sz="2000">
                  <a:solidFill>
                    <a:srgbClr val="000000"/>
                  </a:solidFill>
                  <a:latin typeface="Helvetica World"/>
                </a:rPr>
                <a:t>What we did first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6129251" y="5499339"/>
            <a:ext cx="2431114" cy="987562"/>
            <a:chOff x="0" y="0"/>
            <a:chExt cx="3241486" cy="1316750"/>
          </a:xfrm>
        </p:grpSpPr>
        <p:sp>
          <p:nvSpPr>
            <p:cNvPr name="TextBox 36" id="36"/>
            <p:cNvSpPr txBox="true"/>
            <p:nvPr/>
          </p:nvSpPr>
          <p:spPr>
            <a:xfrm rot="0">
              <a:off x="0" y="-19050"/>
              <a:ext cx="3236691" cy="752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4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Helvetica World Bold"/>
                </a:rPr>
                <a:t>Ideate</a:t>
              </a: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0" y="905058"/>
              <a:ext cx="3241486" cy="411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00"/>
                </a:lnSpc>
                <a:spcBef>
                  <a:spcPct val="0"/>
                </a:spcBef>
              </a:pPr>
              <a:r>
                <a:rPr lang="en-US" sz="2000" u="none">
                  <a:solidFill>
                    <a:srgbClr val="000000"/>
                  </a:solidFill>
                  <a:latin typeface="Helvetica World"/>
                </a:rPr>
                <a:t>What we did next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9727635" y="5499339"/>
            <a:ext cx="3424956" cy="1559062"/>
            <a:chOff x="0" y="0"/>
            <a:chExt cx="4566608" cy="2078750"/>
          </a:xfrm>
        </p:grpSpPr>
        <p:sp>
          <p:nvSpPr>
            <p:cNvPr name="TextBox 39" id="39"/>
            <p:cNvSpPr txBox="true"/>
            <p:nvPr/>
          </p:nvSpPr>
          <p:spPr>
            <a:xfrm rot="0">
              <a:off x="0" y="-19050"/>
              <a:ext cx="4559854" cy="1514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4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Helvetica World Bold"/>
                </a:rPr>
                <a:t>Prototyping and Refinement</a:t>
              </a:r>
            </a:p>
          </p:txBody>
        </p:sp>
        <p:sp>
          <p:nvSpPr>
            <p:cNvPr name="TextBox 40" id="40"/>
            <p:cNvSpPr txBox="true"/>
            <p:nvPr/>
          </p:nvSpPr>
          <p:spPr>
            <a:xfrm rot="0">
              <a:off x="0" y="1667058"/>
              <a:ext cx="4566608" cy="411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00"/>
                </a:lnSpc>
                <a:spcBef>
                  <a:spcPct val="0"/>
                </a:spcBef>
              </a:pPr>
              <a:r>
                <a:rPr lang="en-US" sz="2000" u="none">
                  <a:solidFill>
                    <a:srgbClr val="000000"/>
                  </a:solidFill>
                  <a:latin typeface="Helvetica World"/>
                </a:rPr>
                <a:t>What we did further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3326019" y="5499339"/>
            <a:ext cx="2989061" cy="987562"/>
            <a:chOff x="0" y="0"/>
            <a:chExt cx="3985414" cy="1316750"/>
          </a:xfrm>
        </p:grpSpPr>
        <p:sp>
          <p:nvSpPr>
            <p:cNvPr name="TextBox 42" id="42"/>
            <p:cNvSpPr txBox="true"/>
            <p:nvPr/>
          </p:nvSpPr>
          <p:spPr>
            <a:xfrm rot="0">
              <a:off x="0" y="-19050"/>
              <a:ext cx="3979520" cy="752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4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Helvetica World Bold"/>
                </a:rPr>
                <a:t>Testing Phase</a:t>
              </a:r>
            </a:p>
          </p:txBody>
        </p:sp>
        <p:sp>
          <p:nvSpPr>
            <p:cNvPr name="TextBox 43" id="43"/>
            <p:cNvSpPr txBox="true"/>
            <p:nvPr/>
          </p:nvSpPr>
          <p:spPr>
            <a:xfrm rot="0">
              <a:off x="0" y="905058"/>
              <a:ext cx="3985414" cy="411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00"/>
                </a:lnSpc>
                <a:spcBef>
                  <a:spcPct val="0"/>
                </a:spcBef>
              </a:pPr>
              <a:r>
                <a:rPr lang="en-US" sz="2000" u="none">
                  <a:solidFill>
                    <a:srgbClr val="000000"/>
                  </a:solidFill>
                  <a:latin typeface="Helvetica World"/>
                </a:rPr>
                <a:t>How we concluded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10158" y="1466378"/>
            <a:ext cx="3172739" cy="3572507"/>
            <a:chOff x="0" y="0"/>
            <a:chExt cx="4230319" cy="476334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4230319" cy="4763343"/>
              <a:chOff x="0" y="0"/>
              <a:chExt cx="1699957" cy="191415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12700" y="12700"/>
                <a:ext cx="1632647" cy="1845574"/>
              </a:xfrm>
              <a:custGeom>
                <a:avLst/>
                <a:gdLst/>
                <a:ahLst/>
                <a:cxnLst/>
                <a:rect r="r" b="b" t="t" l="l"/>
                <a:pathLst>
                  <a:path h="1845574" w="1632647">
                    <a:moveTo>
                      <a:pt x="43180" y="1845574"/>
                    </a:moveTo>
                    <a:lnTo>
                      <a:pt x="1589467" y="1845574"/>
                    </a:lnTo>
                    <a:cubicBezTo>
                      <a:pt x="1613597" y="1845574"/>
                      <a:pt x="1632647" y="1826524"/>
                      <a:pt x="1632647" y="1802394"/>
                    </a:cubicBezTo>
                    <a:lnTo>
                      <a:pt x="1632647" y="43180"/>
                    </a:lnTo>
                    <a:cubicBezTo>
                      <a:pt x="1632647" y="19050"/>
                      <a:pt x="1613597" y="0"/>
                      <a:pt x="1589467" y="0"/>
                    </a:cubicBezTo>
                    <a:lnTo>
                      <a:pt x="43180" y="0"/>
                    </a:lnTo>
                    <a:cubicBezTo>
                      <a:pt x="19050" y="0"/>
                      <a:pt x="0" y="19050"/>
                      <a:pt x="0" y="43180"/>
                    </a:cubicBezTo>
                    <a:lnTo>
                      <a:pt x="0" y="1802394"/>
                    </a:lnTo>
                    <a:cubicBezTo>
                      <a:pt x="0" y="1826524"/>
                      <a:pt x="19050" y="1845574"/>
                      <a:pt x="43180" y="1845574"/>
                    </a:cubicBezTo>
                    <a:close/>
                  </a:path>
                </a:pathLst>
              </a:custGeom>
              <a:solidFill>
                <a:srgbClr val="0071CE"/>
              </a:solidFill>
            </p:spPr>
          </p:sp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699957" cy="1914154"/>
              </a:xfrm>
              <a:custGeom>
                <a:avLst/>
                <a:gdLst/>
                <a:ahLst/>
                <a:cxnLst/>
                <a:rect r="r" b="b" t="t" l="l"/>
                <a:pathLst>
                  <a:path h="1914154" w="1699957">
                    <a:moveTo>
                      <a:pt x="1656777" y="44450"/>
                    </a:moveTo>
                    <a:cubicBezTo>
                      <a:pt x="1651697" y="19050"/>
                      <a:pt x="1628837" y="0"/>
                      <a:pt x="1602167" y="0"/>
                    </a:cubicBezTo>
                    <a:lnTo>
                      <a:pt x="55880" y="0"/>
                    </a:lnTo>
                    <a:cubicBezTo>
                      <a:pt x="25400" y="0"/>
                      <a:pt x="0" y="25400"/>
                      <a:pt x="0" y="55880"/>
                    </a:cubicBezTo>
                    <a:lnTo>
                      <a:pt x="0" y="1815094"/>
                    </a:lnTo>
                    <a:cubicBezTo>
                      <a:pt x="0" y="1841764"/>
                      <a:pt x="17780" y="1863354"/>
                      <a:pt x="43180" y="1869704"/>
                    </a:cubicBezTo>
                    <a:cubicBezTo>
                      <a:pt x="48260" y="1895104"/>
                      <a:pt x="71120" y="1914154"/>
                      <a:pt x="97790" y="1914154"/>
                    </a:cubicBezTo>
                    <a:lnTo>
                      <a:pt x="1644077" y="1914154"/>
                    </a:lnTo>
                    <a:cubicBezTo>
                      <a:pt x="1674557" y="1914154"/>
                      <a:pt x="1699957" y="1888754"/>
                      <a:pt x="1699957" y="1858274"/>
                    </a:cubicBezTo>
                    <a:lnTo>
                      <a:pt x="1699957" y="99060"/>
                    </a:lnTo>
                    <a:cubicBezTo>
                      <a:pt x="1699957" y="72390"/>
                      <a:pt x="1682177" y="50800"/>
                      <a:pt x="1656777" y="44450"/>
                    </a:cubicBezTo>
                    <a:close/>
                    <a:moveTo>
                      <a:pt x="12700" y="1815094"/>
                    </a:moveTo>
                    <a:lnTo>
                      <a:pt x="12700" y="55880"/>
                    </a:lnTo>
                    <a:cubicBezTo>
                      <a:pt x="12700" y="31750"/>
                      <a:pt x="31750" y="12700"/>
                      <a:pt x="55880" y="12700"/>
                    </a:cubicBezTo>
                    <a:lnTo>
                      <a:pt x="1602167" y="12700"/>
                    </a:lnTo>
                    <a:cubicBezTo>
                      <a:pt x="1626297" y="12700"/>
                      <a:pt x="1645347" y="31750"/>
                      <a:pt x="1645347" y="55880"/>
                    </a:cubicBezTo>
                    <a:lnTo>
                      <a:pt x="1645347" y="1815094"/>
                    </a:lnTo>
                    <a:cubicBezTo>
                      <a:pt x="1645347" y="1839224"/>
                      <a:pt x="1626297" y="1858274"/>
                      <a:pt x="1602167" y="1858274"/>
                    </a:cubicBezTo>
                    <a:lnTo>
                      <a:pt x="55880" y="1858274"/>
                    </a:lnTo>
                    <a:cubicBezTo>
                      <a:pt x="31750" y="1858274"/>
                      <a:pt x="12700" y="1839224"/>
                      <a:pt x="12700" y="1815094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191407" y="770162"/>
              <a:ext cx="3728755" cy="3671622"/>
              <a:chOff x="0" y="0"/>
              <a:chExt cx="1198651" cy="1180285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1198651" cy="1180285"/>
              </a:xfrm>
              <a:custGeom>
                <a:avLst/>
                <a:gdLst/>
                <a:ahLst/>
                <a:cxnLst/>
                <a:rect r="r" b="b" t="t" l="l"/>
                <a:pathLst>
                  <a:path h="1180285" w="1198651">
                    <a:moveTo>
                      <a:pt x="55367" y="0"/>
                    </a:moveTo>
                    <a:lnTo>
                      <a:pt x="1143284" y="0"/>
                    </a:lnTo>
                    <a:cubicBezTo>
                      <a:pt x="1173863" y="0"/>
                      <a:pt x="1198651" y="24789"/>
                      <a:pt x="1198651" y="55367"/>
                    </a:cubicBezTo>
                    <a:lnTo>
                      <a:pt x="1198651" y="1124918"/>
                    </a:lnTo>
                    <a:cubicBezTo>
                      <a:pt x="1198651" y="1155497"/>
                      <a:pt x="1173863" y="1180285"/>
                      <a:pt x="1143284" y="1180285"/>
                    </a:cubicBezTo>
                    <a:lnTo>
                      <a:pt x="55367" y="1180285"/>
                    </a:lnTo>
                    <a:cubicBezTo>
                      <a:pt x="24789" y="1180285"/>
                      <a:pt x="0" y="1155497"/>
                      <a:pt x="0" y="1124918"/>
                    </a:cubicBezTo>
                    <a:lnTo>
                      <a:pt x="0" y="55367"/>
                    </a:lnTo>
                    <a:cubicBezTo>
                      <a:pt x="0" y="24789"/>
                      <a:pt x="24789" y="0"/>
                      <a:pt x="55367" y="0"/>
                    </a:cubicBezTo>
                    <a:close/>
                  </a:path>
                </a:pathLst>
              </a:custGeom>
              <a:solidFill>
                <a:srgbClr val="F4EDE0"/>
              </a:solidFill>
              <a:ln w="2857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19050"/>
                <a:ext cx="1198651" cy="1199335"/>
              </a:xfrm>
              <a:prstGeom prst="rect">
                <a:avLst/>
              </a:prstGeom>
            </p:spPr>
            <p:txBody>
              <a:bodyPr anchor="ctr" rtlCol="false" tIns="54665" lIns="54665" bIns="54665" rIns="54665"/>
              <a:lstStyle/>
              <a:p>
                <a:pPr algn="ctr">
                  <a:lnSpc>
                    <a:spcPts val="2683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341398" y="283750"/>
              <a:ext cx="310942" cy="310942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362574" y="268194"/>
              <a:ext cx="268591" cy="268591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grpSp>
          <p:nvGrpSpPr>
            <p:cNvPr name="Group 13" id="13"/>
            <p:cNvGrpSpPr/>
            <p:nvPr/>
          </p:nvGrpSpPr>
          <p:grpSpPr>
            <a:xfrm rot="0">
              <a:off x="767737" y="283750"/>
              <a:ext cx="310942" cy="310942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5" id="15"/>
            <p:cNvGrpSpPr/>
            <p:nvPr/>
          </p:nvGrpSpPr>
          <p:grpSpPr>
            <a:xfrm rot="0">
              <a:off x="788912" y="304925"/>
              <a:ext cx="268591" cy="268591"/>
              <a:chOff x="0" y="0"/>
              <a:chExt cx="6350000" cy="63500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grpSp>
          <p:nvGrpSpPr>
            <p:cNvPr name="Group 17" id="17"/>
            <p:cNvGrpSpPr/>
            <p:nvPr/>
          </p:nvGrpSpPr>
          <p:grpSpPr>
            <a:xfrm rot="0">
              <a:off x="1194076" y="283750"/>
              <a:ext cx="310942" cy="310942"/>
              <a:chOff x="0" y="0"/>
              <a:chExt cx="6350000" cy="63500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9" id="19"/>
            <p:cNvGrpSpPr/>
            <p:nvPr/>
          </p:nvGrpSpPr>
          <p:grpSpPr>
            <a:xfrm rot="0">
              <a:off x="1215251" y="304925"/>
              <a:ext cx="268591" cy="268591"/>
              <a:chOff x="0" y="0"/>
              <a:chExt cx="6350000" cy="63500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sp>
          <p:nvSpPr>
            <p:cNvPr name="TextBox 21" id="21"/>
            <p:cNvSpPr txBox="true"/>
            <p:nvPr/>
          </p:nvSpPr>
          <p:spPr>
            <a:xfrm rot="0">
              <a:off x="581692" y="1024982"/>
              <a:ext cx="3066934" cy="1970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52"/>
                </a:lnSpc>
                <a:spcBef>
                  <a:spcPct val="0"/>
                </a:spcBef>
              </a:pPr>
              <a:r>
                <a:rPr lang="en-US" sz="1966">
                  <a:solidFill>
                    <a:srgbClr val="000000"/>
                  </a:solidFill>
                  <a:latin typeface="Helvetica World Bold"/>
                </a:rPr>
                <a:t>Users need a simple and quick way to report emergencies.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7505323" y="1466378"/>
            <a:ext cx="3172739" cy="3572507"/>
            <a:chOff x="0" y="0"/>
            <a:chExt cx="4230319" cy="4763343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4230319" cy="4763343"/>
              <a:chOff x="0" y="0"/>
              <a:chExt cx="1699957" cy="1914154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12700" y="12700"/>
                <a:ext cx="1632647" cy="1845574"/>
              </a:xfrm>
              <a:custGeom>
                <a:avLst/>
                <a:gdLst/>
                <a:ahLst/>
                <a:cxnLst/>
                <a:rect r="r" b="b" t="t" l="l"/>
                <a:pathLst>
                  <a:path h="1845574" w="1632647">
                    <a:moveTo>
                      <a:pt x="43180" y="1845574"/>
                    </a:moveTo>
                    <a:lnTo>
                      <a:pt x="1589467" y="1845574"/>
                    </a:lnTo>
                    <a:cubicBezTo>
                      <a:pt x="1613597" y="1845574"/>
                      <a:pt x="1632647" y="1826524"/>
                      <a:pt x="1632647" y="1802394"/>
                    </a:cubicBezTo>
                    <a:lnTo>
                      <a:pt x="1632647" y="43180"/>
                    </a:lnTo>
                    <a:cubicBezTo>
                      <a:pt x="1632647" y="19050"/>
                      <a:pt x="1613597" y="0"/>
                      <a:pt x="1589467" y="0"/>
                    </a:cubicBezTo>
                    <a:lnTo>
                      <a:pt x="43180" y="0"/>
                    </a:lnTo>
                    <a:cubicBezTo>
                      <a:pt x="19050" y="0"/>
                      <a:pt x="0" y="19050"/>
                      <a:pt x="0" y="43180"/>
                    </a:cubicBezTo>
                    <a:lnTo>
                      <a:pt x="0" y="1802394"/>
                    </a:lnTo>
                    <a:cubicBezTo>
                      <a:pt x="0" y="1826524"/>
                      <a:pt x="19050" y="1845574"/>
                      <a:pt x="43180" y="1845574"/>
                    </a:cubicBezTo>
                    <a:close/>
                  </a:path>
                </a:pathLst>
              </a:custGeom>
              <a:solidFill>
                <a:srgbClr val="0071CE"/>
              </a:solidFill>
            </p:spPr>
          </p:sp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1699957" cy="1914154"/>
              </a:xfrm>
              <a:custGeom>
                <a:avLst/>
                <a:gdLst/>
                <a:ahLst/>
                <a:cxnLst/>
                <a:rect r="r" b="b" t="t" l="l"/>
                <a:pathLst>
                  <a:path h="1914154" w="1699957">
                    <a:moveTo>
                      <a:pt x="1656777" y="44450"/>
                    </a:moveTo>
                    <a:cubicBezTo>
                      <a:pt x="1651697" y="19050"/>
                      <a:pt x="1628837" y="0"/>
                      <a:pt x="1602167" y="0"/>
                    </a:cubicBezTo>
                    <a:lnTo>
                      <a:pt x="55880" y="0"/>
                    </a:lnTo>
                    <a:cubicBezTo>
                      <a:pt x="25400" y="0"/>
                      <a:pt x="0" y="25400"/>
                      <a:pt x="0" y="55880"/>
                    </a:cubicBezTo>
                    <a:lnTo>
                      <a:pt x="0" y="1815094"/>
                    </a:lnTo>
                    <a:cubicBezTo>
                      <a:pt x="0" y="1841764"/>
                      <a:pt x="17780" y="1863354"/>
                      <a:pt x="43180" y="1869704"/>
                    </a:cubicBezTo>
                    <a:cubicBezTo>
                      <a:pt x="48260" y="1895104"/>
                      <a:pt x="71120" y="1914154"/>
                      <a:pt x="97790" y="1914154"/>
                    </a:cubicBezTo>
                    <a:lnTo>
                      <a:pt x="1644077" y="1914154"/>
                    </a:lnTo>
                    <a:cubicBezTo>
                      <a:pt x="1674557" y="1914154"/>
                      <a:pt x="1699957" y="1888754"/>
                      <a:pt x="1699957" y="1858274"/>
                    </a:cubicBezTo>
                    <a:lnTo>
                      <a:pt x="1699957" y="99060"/>
                    </a:lnTo>
                    <a:cubicBezTo>
                      <a:pt x="1699957" y="72390"/>
                      <a:pt x="1682177" y="50800"/>
                      <a:pt x="1656777" y="44450"/>
                    </a:cubicBezTo>
                    <a:close/>
                    <a:moveTo>
                      <a:pt x="12700" y="1815094"/>
                    </a:moveTo>
                    <a:lnTo>
                      <a:pt x="12700" y="55880"/>
                    </a:lnTo>
                    <a:cubicBezTo>
                      <a:pt x="12700" y="31750"/>
                      <a:pt x="31750" y="12700"/>
                      <a:pt x="55880" y="12700"/>
                    </a:cubicBezTo>
                    <a:lnTo>
                      <a:pt x="1602167" y="12700"/>
                    </a:lnTo>
                    <a:cubicBezTo>
                      <a:pt x="1626297" y="12700"/>
                      <a:pt x="1645347" y="31750"/>
                      <a:pt x="1645347" y="55880"/>
                    </a:cubicBezTo>
                    <a:lnTo>
                      <a:pt x="1645347" y="1815094"/>
                    </a:lnTo>
                    <a:cubicBezTo>
                      <a:pt x="1645347" y="1839224"/>
                      <a:pt x="1626297" y="1858274"/>
                      <a:pt x="1602167" y="1858274"/>
                    </a:cubicBezTo>
                    <a:lnTo>
                      <a:pt x="55880" y="1858274"/>
                    </a:lnTo>
                    <a:cubicBezTo>
                      <a:pt x="31750" y="1858274"/>
                      <a:pt x="12700" y="1839224"/>
                      <a:pt x="12700" y="1815094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6" id="26"/>
            <p:cNvGrpSpPr/>
            <p:nvPr/>
          </p:nvGrpSpPr>
          <p:grpSpPr>
            <a:xfrm rot="0">
              <a:off x="191407" y="770162"/>
              <a:ext cx="3728755" cy="3671622"/>
              <a:chOff x="0" y="0"/>
              <a:chExt cx="1198651" cy="1180285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1198651" cy="1180285"/>
              </a:xfrm>
              <a:custGeom>
                <a:avLst/>
                <a:gdLst/>
                <a:ahLst/>
                <a:cxnLst/>
                <a:rect r="r" b="b" t="t" l="l"/>
                <a:pathLst>
                  <a:path h="1180285" w="1198651">
                    <a:moveTo>
                      <a:pt x="55367" y="0"/>
                    </a:moveTo>
                    <a:lnTo>
                      <a:pt x="1143284" y="0"/>
                    </a:lnTo>
                    <a:cubicBezTo>
                      <a:pt x="1173863" y="0"/>
                      <a:pt x="1198651" y="24789"/>
                      <a:pt x="1198651" y="55367"/>
                    </a:cubicBezTo>
                    <a:lnTo>
                      <a:pt x="1198651" y="1124918"/>
                    </a:lnTo>
                    <a:cubicBezTo>
                      <a:pt x="1198651" y="1155497"/>
                      <a:pt x="1173863" y="1180285"/>
                      <a:pt x="1143284" y="1180285"/>
                    </a:cubicBezTo>
                    <a:lnTo>
                      <a:pt x="55367" y="1180285"/>
                    </a:lnTo>
                    <a:cubicBezTo>
                      <a:pt x="24789" y="1180285"/>
                      <a:pt x="0" y="1155497"/>
                      <a:pt x="0" y="1124918"/>
                    </a:cubicBezTo>
                    <a:lnTo>
                      <a:pt x="0" y="55367"/>
                    </a:lnTo>
                    <a:cubicBezTo>
                      <a:pt x="0" y="24789"/>
                      <a:pt x="24789" y="0"/>
                      <a:pt x="55367" y="0"/>
                    </a:cubicBezTo>
                    <a:close/>
                  </a:path>
                </a:pathLst>
              </a:custGeom>
              <a:solidFill>
                <a:srgbClr val="F4EDE0"/>
              </a:solidFill>
              <a:ln w="2857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19050"/>
                <a:ext cx="1198651" cy="1199335"/>
              </a:xfrm>
              <a:prstGeom prst="rect">
                <a:avLst/>
              </a:prstGeom>
            </p:spPr>
            <p:txBody>
              <a:bodyPr anchor="ctr" rtlCol="false" tIns="54665" lIns="54665" bIns="54665" rIns="54665"/>
              <a:lstStyle/>
              <a:p>
                <a:pPr algn="ctr">
                  <a:lnSpc>
                    <a:spcPts val="2683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341398" y="283750"/>
              <a:ext cx="310942" cy="310942"/>
              <a:chOff x="0" y="0"/>
              <a:chExt cx="6350000" cy="63500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31" id="31"/>
            <p:cNvGrpSpPr/>
            <p:nvPr/>
          </p:nvGrpSpPr>
          <p:grpSpPr>
            <a:xfrm rot="0">
              <a:off x="362574" y="304925"/>
              <a:ext cx="268591" cy="268591"/>
              <a:chOff x="0" y="0"/>
              <a:chExt cx="6350000" cy="63500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grpSp>
          <p:nvGrpSpPr>
            <p:cNvPr name="Group 33" id="33"/>
            <p:cNvGrpSpPr/>
            <p:nvPr/>
          </p:nvGrpSpPr>
          <p:grpSpPr>
            <a:xfrm rot="0">
              <a:off x="767737" y="283750"/>
              <a:ext cx="310942" cy="310942"/>
              <a:chOff x="0" y="0"/>
              <a:chExt cx="6350000" cy="63500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35" id="35"/>
            <p:cNvGrpSpPr/>
            <p:nvPr/>
          </p:nvGrpSpPr>
          <p:grpSpPr>
            <a:xfrm rot="0">
              <a:off x="788912" y="304925"/>
              <a:ext cx="268591" cy="268591"/>
              <a:chOff x="0" y="0"/>
              <a:chExt cx="6350000" cy="63500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grpSp>
          <p:nvGrpSpPr>
            <p:cNvPr name="Group 37" id="37"/>
            <p:cNvGrpSpPr/>
            <p:nvPr/>
          </p:nvGrpSpPr>
          <p:grpSpPr>
            <a:xfrm rot="0">
              <a:off x="1194076" y="283750"/>
              <a:ext cx="310942" cy="310942"/>
              <a:chOff x="0" y="0"/>
              <a:chExt cx="6350000" cy="6350000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39" id="39"/>
            <p:cNvGrpSpPr/>
            <p:nvPr/>
          </p:nvGrpSpPr>
          <p:grpSpPr>
            <a:xfrm rot="0">
              <a:off x="1215251" y="304925"/>
              <a:ext cx="268591" cy="268591"/>
              <a:chOff x="0" y="0"/>
              <a:chExt cx="6350000" cy="63500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sp>
          <p:nvSpPr>
            <p:cNvPr name="TextBox 41" id="41"/>
            <p:cNvSpPr txBox="true"/>
            <p:nvPr/>
          </p:nvSpPr>
          <p:spPr>
            <a:xfrm rot="0">
              <a:off x="496869" y="1015457"/>
              <a:ext cx="3066934" cy="16118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10"/>
                </a:lnSpc>
                <a:spcBef>
                  <a:spcPct val="0"/>
                </a:spcBef>
              </a:pPr>
              <a:r>
                <a:rPr lang="en-US" sz="2150">
                  <a:solidFill>
                    <a:srgbClr val="000000"/>
                  </a:solidFill>
                  <a:latin typeface="Helvetica World Bold"/>
                </a:rPr>
                <a:t>Reliable location detection is crucial.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2300488" y="1466378"/>
            <a:ext cx="3172739" cy="3572507"/>
            <a:chOff x="0" y="0"/>
            <a:chExt cx="4230319" cy="4763343"/>
          </a:xfrm>
        </p:grpSpPr>
        <p:grpSp>
          <p:nvGrpSpPr>
            <p:cNvPr name="Group 43" id="43"/>
            <p:cNvGrpSpPr/>
            <p:nvPr/>
          </p:nvGrpSpPr>
          <p:grpSpPr>
            <a:xfrm rot="0">
              <a:off x="0" y="0"/>
              <a:ext cx="4230319" cy="4763343"/>
              <a:chOff x="0" y="0"/>
              <a:chExt cx="1699957" cy="1914154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12700" y="12700"/>
                <a:ext cx="1632647" cy="1845574"/>
              </a:xfrm>
              <a:custGeom>
                <a:avLst/>
                <a:gdLst/>
                <a:ahLst/>
                <a:cxnLst/>
                <a:rect r="r" b="b" t="t" l="l"/>
                <a:pathLst>
                  <a:path h="1845574" w="1632647">
                    <a:moveTo>
                      <a:pt x="43180" y="1845574"/>
                    </a:moveTo>
                    <a:lnTo>
                      <a:pt x="1589467" y="1845574"/>
                    </a:lnTo>
                    <a:cubicBezTo>
                      <a:pt x="1613597" y="1845574"/>
                      <a:pt x="1632647" y="1826524"/>
                      <a:pt x="1632647" y="1802394"/>
                    </a:cubicBezTo>
                    <a:lnTo>
                      <a:pt x="1632647" y="43180"/>
                    </a:lnTo>
                    <a:cubicBezTo>
                      <a:pt x="1632647" y="19050"/>
                      <a:pt x="1613597" y="0"/>
                      <a:pt x="1589467" y="0"/>
                    </a:cubicBezTo>
                    <a:lnTo>
                      <a:pt x="43180" y="0"/>
                    </a:lnTo>
                    <a:cubicBezTo>
                      <a:pt x="19050" y="0"/>
                      <a:pt x="0" y="19050"/>
                      <a:pt x="0" y="43180"/>
                    </a:cubicBezTo>
                    <a:lnTo>
                      <a:pt x="0" y="1802394"/>
                    </a:lnTo>
                    <a:cubicBezTo>
                      <a:pt x="0" y="1826524"/>
                      <a:pt x="19050" y="1845574"/>
                      <a:pt x="43180" y="1845574"/>
                    </a:cubicBezTo>
                    <a:close/>
                  </a:path>
                </a:pathLst>
              </a:custGeom>
              <a:solidFill>
                <a:srgbClr val="0071CE"/>
              </a:solidFill>
            </p:spPr>
          </p:sp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1699957" cy="1914154"/>
              </a:xfrm>
              <a:custGeom>
                <a:avLst/>
                <a:gdLst/>
                <a:ahLst/>
                <a:cxnLst/>
                <a:rect r="r" b="b" t="t" l="l"/>
                <a:pathLst>
                  <a:path h="1914154" w="1699957">
                    <a:moveTo>
                      <a:pt x="1656777" y="44450"/>
                    </a:moveTo>
                    <a:cubicBezTo>
                      <a:pt x="1651697" y="19050"/>
                      <a:pt x="1628837" y="0"/>
                      <a:pt x="1602167" y="0"/>
                    </a:cubicBezTo>
                    <a:lnTo>
                      <a:pt x="55880" y="0"/>
                    </a:lnTo>
                    <a:cubicBezTo>
                      <a:pt x="25400" y="0"/>
                      <a:pt x="0" y="25400"/>
                      <a:pt x="0" y="55880"/>
                    </a:cubicBezTo>
                    <a:lnTo>
                      <a:pt x="0" y="1815094"/>
                    </a:lnTo>
                    <a:cubicBezTo>
                      <a:pt x="0" y="1841764"/>
                      <a:pt x="17780" y="1863354"/>
                      <a:pt x="43180" y="1869704"/>
                    </a:cubicBezTo>
                    <a:cubicBezTo>
                      <a:pt x="48260" y="1895104"/>
                      <a:pt x="71120" y="1914154"/>
                      <a:pt x="97790" y="1914154"/>
                    </a:cubicBezTo>
                    <a:lnTo>
                      <a:pt x="1644077" y="1914154"/>
                    </a:lnTo>
                    <a:cubicBezTo>
                      <a:pt x="1674557" y="1914154"/>
                      <a:pt x="1699957" y="1888754"/>
                      <a:pt x="1699957" y="1858274"/>
                    </a:cubicBezTo>
                    <a:lnTo>
                      <a:pt x="1699957" y="99060"/>
                    </a:lnTo>
                    <a:cubicBezTo>
                      <a:pt x="1699957" y="72390"/>
                      <a:pt x="1682177" y="50800"/>
                      <a:pt x="1656777" y="44450"/>
                    </a:cubicBezTo>
                    <a:close/>
                    <a:moveTo>
                      <a:pt x="12700" y="1815094"/>
                    </a:moveTo>
                    <a:lnTo>
                      <a:pt x="12700" y="55880"/>
                    </a:lnTo>
                    <a:cubicBezTo>
                      <a:pt x="12700" y="31750"/>
                      <a:pt x="31750" y="12700"/>
                      <a:pt x="55880" y="12700"/>
                    </a:cubicBezTo>
                    <a:lnTo>
                      <a:pt x="1602167" y="12700"/>
                    </a:lnTo>
                    <a:cubicBezTo>
                      <a:pt x="1626297" y="12700"/>
                      <a:pt x="1645347" y="31750"/>
                      <a:pt x="1645347" y="55880"/>
                    </a:cubicBezTo>
                    <a:lnTo>
                      <a:pt x="1645347" y="1815094"/>
                    </a:lnTo>
                    <a:cubicBezTo>
                      <a:pt x="1645347" y="1839224"/>
                      <a:pt x="1626297" y="1858274"/>
                      <a:pt x="1602167" y="1858274"/>
                    </a:cubicBezTo>
                    <a:lnTo>
                      <a:pt x="55880" y="1858274"/>
                    </a:lnTo>
                    <a:cubicBezTo>
                      <a:pt x="31750" y="1858274"/>
                      <a:pt x="12700" y="1839224"/>
                      <a:pt x="12700" y="1815094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46" id="46"/>
            <p:cNvGrpSpPr/>
            <p:nvPr/>
          </p:nvGrpSpPr>
          <p:grpSpPr>
            <a:xfrm rot="0">
              <a:off x="191407" y="770162"/>
              <a:ext cx="3728755" cy="3671622"/>
              <a:chOff x="0" y="0"/>
              <a:chExt cx="1198651" cy="1180285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0"/>
                <a:ext cx="1198651" cy="1180285"/>
              </a:xfrm>
              <a:custGeom>
                <a:avLst/>
                <a:gdLst/>
                <a:ahLst/>
                <a:cxnLst/>
                <a:rect r="r" b="b" t="t" l="l"/>
                <a:pathLst>
                  <a:path h="1180285" w="1198651">
                    <a:moveTo>
                      <a:pt x="55367" y="0"/>
                    </a:moveTo>
                    <a:lnTo>
                      <a:pt x="1143284" y="0"/>
                    </a:lnTo>
                    <a:cubicBezTo>
                      <a:pt x="1173863" y="0"/>
                      <a:pt x="1198651" y="24789"/>
                      <a:pt x="1198651" y="55367"/>
                    </a:cubicBezTo>
                    <a:lnTo>
                      <a:pt x="1198651" y="1124918"/>
                    </a:lnTo>
                    <a:cubicBezTo>
                      <a:pt x="1198651" y="1155497"/>
                      <a:pt x="1173863" y="1180285"/>
                      <a:pt x="1143284" y="1180285"/>
                    </a:cubicBezTo>
                    <a:lnTo>
                      <a:pt x="55367" y="1180285"/>
                    </a:lnTo>
                    <a:cubicBezTo>
                      <a:pt x="24789" y="1180285"/>
                      <a:pt x="0" y="1155497"/>
                      <a:pt x="0" y="1124918"/>
                    </a:cubicBezTo>
                    <a:lnTo>
                      <a:pt x="0" y="55367"/>
                    </a:lnTo>
                    <a:cubicBezTo>
                      <a:pt x="0" y="24789"/>
                      <a:pt x="24789" y="0"/>
                      <a:pt x="55367" y="0"/>
                    </a:cubicBezTo>
                    <a:close/>
                  </a:path>
                </a:pathLst>
              </a:custGeom>
              <a:solidFill>
                <a:srgbClr val="F4EDE0"/>
              </a:solidFill>
              <a:ln w="2857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48" id="48"/>
              <p:cNvSpPr txBox="true"/>
              <p:nvPr/>
            </p:nvSpPr>
            <p:spPr>
              <a:xfrm>
                <a:off x="0" y="-19050"/>
                <a:ext cx="1198651" cy="1199335"/>
              </a:xfrm>
              <a:prstGeom prst="rect">
                <a:avLst/>
              </a:prstGeom>
            </p:spPr>
            <p:txBody>
              <a:bodyPr anchor="ctr" rtlCol="false" tIns="54665" lIns="54665" bIns="54665" rIns="54665"/>
              <a:lstStyle/>
              <a:p>
                <a:pPr algn="ctr">
                  <a:lnSpc>
                    <a:spcPts val="2683"/>
                  </a:lnSpc>
                </a:pPr>
              </a:p>
            </p:txBody>
          </p:sp>
        </p:grpSp>
        <p:grpSp>
          <p:nvGrpSpPr>
            <p:cNvPr name="Group 49" id="49"/>
            <p:cNvGrpSpPr/>
            <p:nvPr/>
          </p:nvGrpSpPr>
          <p:grpSpPr>
            <a:xfrm rot="0">
              <a:off x="341398" y="283750"/>
              <a:ext cx="310942" cy="310942"/>
              <a:chOff x="0" y="0"/>
              <a:chExt cx="6350000" cy="6350000"/>
            </a:xfrm>
          </p:grpSpPr>
          <p:sp>
            <p:nvSpPr>
              <p:cNvPr name="Freeform 50" id="5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51" id="51"/>
            <p:cNvGrpSpPr/>
            <p:nvPr/>
          </p:nvGrpSpPr>
          <p:grpSpPr>
            <a:xfrm rot="0">
              <a:off x="362574" y="304925"/>
              <a:ext cx="268591" cy="268591"/>
              <a:chOff x="0" y="0"/>
              <a:chExt cx="6350000" cy="6350000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grpSp>
          <p:nvGrpSpPr>
            <p:cNvPr name="Group 53" id="53"/>
            <p:cNvGrpSpPr/>
            <p:nvPr/>
          </p:nvGrpSpPr>
          <p:grpSpPr>
            <a:xfrm rot="0">
              <a:off x="767737" y="283750"/>
              <a:ext cx="310942" cy="310942"/>
              <a:chOff x="0" y="0"/>
              <a:chExt cx="6350000" cy="6350000"/>
            </a:xfrm>
          </p:grpSpPr>
          <p:sp>
            <p:nvSpPr>
              <p:cNvPr name="Freeform 54" id="5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55" id="55"/>
            <p:cNvGrpSpPr/>
            <p:nvPr/>
          </p:nvGrpSpPr>
          <p:grpSpPr>
            <a:xfrm rot="0">
              <a:off x="788912" y="304925"/>
              <a:ext cx="268591" cy="268591"/>
              <a:chOff x="0" y="0"/>
              <a:chExt cx="6350000" cy="6350000"/>
            </a:xfrm>
          </p:grpSpPr>
          <p:sp>
            <p:nvSpPr>
              <p:cNvPr name="Freeform 56" id="5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grpSp>
          <p:nvGrpSpPr>
            <p:cNvPr name="Group 57" id="57"/>
            <p:cNvGrpSpPr/>
            <p:nvPr/>
          </p:nvGrpSpPr>
          <p:grpSpPr>
            <a:xfrm rot="0">
              <a:off x="1194076" y="283750"/>
              <a:ext cx="310942" cy="310942"/>
              <a:chOff x="0" y="0"/>
              <a:chExt cx="6350000" cy="6350000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59" id="59"/>
            <p:cNvGrpSpPr/>
            <p:nvPr/>
          </p:nvGrpSpPr>
          <p:grpSpPr>
            <a:xfrm rot="0">
              <a:off x="1215251" y="304925"/>
              <a:ext cx="268591" cy="268591"/>
              <a:chOff x="0" y="0"/>
              <a:chExt cx="6350000" cy="6350000"/>
            </a:xfrm>
          </p:grpSpPr>
          <p:sp>
            <p:nvSpPr>
              <p:cNvPr name="Freeform 60" id="6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sp>
          <p:nvSpPr>
            <p:cNvPr name="TextBox 61" id="61"/>
            <p:cNvSpPr txBox="true"/>
            <p:nvPr/>
          </p:nvSpPr>
          <p:spPr>
            <a:xfrm rot="0">
              <a:off x="652340" y="1015457"/>
              <a:ext cx="3066934" cy="27096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10"/>
                </a:lnSpc>
                <a:spcBef>
                  <a:spcPct val="0"/>
                </a:spcBef>
              </a:pPr>
              <a:r>
                <a:rPr lang="en-US" sz="2150">
                  <a:solidFill>
                    <a:srgbClr val="000000"/>
                  </a:solidFill>
                  <a:latin typeface="Helvetica World Bold"/>
                </a:rPr>
                <a:t>The interface must support both text and voice inputs for accessibility</a:t>
              </a:r>
            </a:p>
          </p:txBody>
        </p:sp>
      </p:grpSp>
      <p:sp>
        <p:nvSpPr>
          <p:cNvPr name="TextBox 62" id="62"/>
          <p:cNvSpPr txBox="true"/>
          <p:nvPr/>
        </p:nvSpPr>
        <p:spPr>
          <a:xfrm rot="0">
            <a:off x="3435006" y="414280"/>
            <a:ext cx="11003295" cy="614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71"/>
              </a:lnSpc>
            </a:pPr>
            <a:r>
              <a:rPr lang="en-US" sz="4067">
                <a:solidFill>
                  <a:srgbClr val="000000"/>
                </a:solidFill>
                <a:latin typeface="Helvetica World Bold"/>
              </a:rPr>
              <a:t>Define Phase: Key Findings and Insights</a:t>
            </a:r>
          </a:p>
        </p:txBody>
      </p:sp>
      <p:grpSp>
        <p:nvGrpSpPr>
          <p:cNvPr name="Group 63" id="63"/>
          <p:cNvGrpSpPr/>
          <p:nvPr/>
        </p:nvGrpSpPr>
        <p:grpSpPr>
          <a:xfrm rot="0">
            <a:off x="1757682" y="6254823"/>
            <a:ext cx="14772635" cy="3899401"/>
            <a:chOff x="0" y="0"/>
            <a:chExt cx="19696847" cy="5199201"/>
          </a:xfrm>
        </p:grpSpPr>
        <p:grpSp>
          <p:nvGrpSpPr>
            <p:cNvPr name="Group 64" id="64"/>
            <p:cNvGrpSpPr/>
            <p:nvPr/>
          </p:nvGrpSpPr>
          <p:grpSpPr>
            <a:xfrm rot="0">
              <a:off x="0" y="0"/>
              <a:ext cx="6302222" cy="5199201"/>
              <a:chOff x="0" y="0"/>
              <a:chExt cx="2671863" cy="2204231"/>
            </a:xfrm>
          </p:grpSpPr>
          <p:sp>
            <p:nvSpPr>
              <p:cNvPr name="Freeform 65" id="65"/>
              <p:cNvSpPr/>
              <p:nvPr/>
            </p:nvSpPr>
            <p:spPr>
              <a:xfrm flipH="false" flipV="false" rot="0">
                <a:off x="12700" y="12700"/>
                <a:ext cx="2604553" cy="2135651"/>
              </a:xfrm>
              <a:custGeom>
                <a:avLst/>
                <a:gdLst/>
                <a:ahLst/>
                <a:cxnLst/>
                <a:rect r="r" b="b" t="t" l="l"/>
                <a:pathLst>
                  <a:path h="2135651" w="2604553">
                    <a:moveTo>
                      <a:pt x="43180" y="2135651"/>
                    </a:moveTo>
                    <a:lnTo>
                      <a:pt x="2561373" y="2135651"/>
                    </a:lnTo>
                    <a:cubicBezTo>
                      <a:pt x="2585503" y="2135651"/>
                      <a:pt x="2604553" y="2116601"/>
                      <a:pt x="2604553" y="2092471"/>
                    </a:cubicBezTo>
                    <a:lnTo>
                      <a:pt x="2604553" y="43180"/>
                    </a:lnTo>
                    <a:cubicBezTo>
                      <a:pt x="2604553" y="19050"/>
                      <a:pt x="2585503" y="0"/>
                      <a:pt x="2561373" y="0"/>
                    </a:cubicBezTo>
                    <a:lnTo>
                      <a:pt x="43180" y="0"/>
                    </a:lnTo>
                    <a:cubicBezTo>
                      <a:pt x="19050" y="0"/>
                      <a:pt x="0" y="19050"/>
                      <a:pt x="0" y="43180"/>
                    </a:cubicBezTo>
                    <a:lnTo>
                      <a:pt x="0" y="2092471"/>
                    </a:lnTo>
                    <a:cubicBezTo>
                      <a:pt x="0" y="2116601"/>
                      <a:pt x="19050" y="2135651"/>
                      <a:pt x="43180" y="2135651"/>
                    </a:cubicBezTo>
                    <a:close/>
                  </a:path>
                </a:pathLst>
              </a:custGeom>
              <a:solidFill>
                <a:srgbClr val="0071CE"/>
              </a:solidFill>
            </p:spPr>
          </p:sp>
          <p:sp>
            <p:nvSpPr>
              <p:cNvPr name="Freeform 66" id="66"/>
              <p:cNvSpPr/>
              <p:nvPr/>
            </p:nvSpPr>
            <p:spPr>
              <a:xfrm flipH="false" flipV="false" rot="0">
                <a:off x="0" y="0"/>
                <a:ext cx="2671863" cy="2204231"/>
              </a:xfrm>
              <a:custGeom>
                <a:avLst/>
                <a:gdLst/>
                <a:ahLst/>
                <a:cxnLst/>
                <a:rect r="r" b="b" t="t" l="l"/>
                <a:pathLst>
                  <a:path h="2204231" w="2671863">
                    <a:moveTo>
                      <a:pt x="2628683" y="44450"/>
                    </a:moveTo>
                    <a:cubicBezTo>
                      <a:pt x="2623603" y="19050"/>
                      <a:pt x="2600743" y="0"/>
                      <a:pt x="2574073" y="0"/>
                    </a:cubicBezTo>
                    <a:lnTo>
                      <a:pt x="55880" y="0"/>
                    </a:lnTo>
                    <a:cubicBezTo>
                      <a:pt x="25400" y="0"/>
                      <a:pt x="0" y="25400"/>
                      <a:pt x="0" y="55880"/>
                    </a:cubicBezTo>
                    <a:lnTo>
                      <a:pt x="0" y="2105171"/>
                    </a:lnTo>
                    <a:cubicBezTo>
                      <a:pt x="0" y="2131841"/>
                      <a:pt x="17780" y="2153431"/>
                      <a:pt x="43180" y="2159781"/>
                    </a:cubicBezTo>
                    <a:cubicBezTo>
                      <a:pt x="48260" y="2185181"/>
                      <a:pt x="71120" y="2204231"/>
                      <a:pt x="97790" y="2204231"/>
                    </a:cubicBezTo>
                    <a:lnTo>
                      <a:pt x="2615983" y="2204231"/>
                    </a:lnTo>
                    <a:cubicBezTo>
                      <a:pt x="2646463" y="2204231"/>
                      <a:pt x="2671863" y="2178831"/>
                      <a:pt x="2671863" y="2148351"/>
                    </a:cubicBezTo>
                    <a:lnTo>
                      <a:pt x="2671863" y="99060"/>
                    </a:lnTo>
                    <a:cubicBezTo>
                      <a:pt x="2671863" y="72390"/>
                      <a:pt x="2654083" y="50800"/>
                      <a:pt x="2628683" y="44450"/>
                    </a:cubicBezTo>
                    <a:close/>
                    <a:moveTo>
                      <a:pt x="12700" y="2105171"/>
                    </a:moveTo>
                    <a:lnTo>
                      <a:pt x="12700" y="55880"/>
                    </a:lnTo>
                    <a:cubicBezTo>
                      <a:pt x="12700" y="31750"/>
                      <a:pt x="31750" y="12700"/>
                      <a:pt x="55880" y="12700"/>
                    </a:cubicBezTo>
                    <a:lnTo>
                      <a:pt x="2574073" y="12700"/>
                    </a:lnTo>
                    <a:cubicBezTo>
                      <a:pt x="2598203" y="12700"/>
                      <a:pt x="2617253" y="31750"/>
                      <a:pt x="2617253" y="55880"/>
                    </a:cubicBezTo>
                    <a:lnTo>
                      <a:pt x="2617253" y="2105171"/>
                    </a:lnTo>
                    <a:cubicBezTo>
                      <a:pt x="2617253" y="2129301"/>
                      <a:pt x="2598203" y="2148351"/>
                      <a:pt x="2574073" y="2148351"/>
                    </a:cubicBezTo>
                    <a:lnTo>
                      <a:pt x="55880" y="2148351"/>
                    </a:lnTo>
                    <a:cubicBezTo>
                      <a:pt x="31750" y="2148351"/>
                      <a:pt x="12700" y="2129301"/>
                      <a:pt x="12700" y="2105171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67" id="67"/>
            <p:cNvGrpSpPr/>
            <p:nvPr/>
          </p:nvGrpSpPr>
          <p:grpSpPr>
            <a:xfrm rot="0">
              <a:off x="222257" y="703844"/>
              <a:ext cx="5857708" cy="4223111"/>
              <a:chOff x="0" y="0"/>
              <a:chExt cx="1986609" cy="1432244"/>
            </a:xfrm>
          </p:grpSpPr>
          <p:sp>
            <p:nvSpPr>
              <p:cNvPr name="Freeform 68" id="68"/>
              <p:cNvSpPr/>
              <p:nvPr/>
            </p:nvSpPr>
            <p:spPr>
              <a:xfrm flipH="false" flipV="false" rot="0">
                <a:off x="0" y="0"/>
                <a:ext cx="1986609" cy="1432244"/>
              </a:xfrm>
              <a:custGeom>
                <a:avLst/>
                <a:gdLst/>
                <a:ahLst/>
                <a:cxnLst/>
                <a:rect r="r" b="b" t="t" l="l"/>
                <a:pathLst>
                  <a:path h="1432244" w="1986609">
                    <a:moveTo>
                      <a:pt x="35585" y="0"/>
                    </a:moveTo>
                    <a:lnTo>
                      <a:pt x="1951023" y="0"/>
                    </a:lnTo>
                    <a:cubicBezTo>
                      <a:pt x="1970676" y="0"/>
                      <a:pt x="1986609" y="15932"/>
                      <a:pt x="1986609" y="35585"/>
                    </a:cubicBezTo>
                    <a:lnTo>
                      <a:pt x="1986609" y="1396659"/>
                    </a:lnTo>
                    <a:cubicBezTo>
                      <a:pt x="1986609" y="1406097"/>
                      <a:pt x="1982859" y="1415148"/>
                      <a:pt x="1976186" y="1421821"/>
                    </a:cubicBezTo>
                    <a:cubicBezTo>
                      <a:pt x="1969512" y="1428495"/>
                      <a:pt x="1960461" y="1432244"/>
                      <a:pt x="1951023" y="1432244"/>
                    </a:cubicBezTo>
                    <a:lnTo>
                      <a:pt x="35585" y="1432244"/>
                    </a:lnTo>
                    <a:cubicBezTo>
                      <a:pt x="26148" y="1432244"/>
                      <a:pt x="17096" y="1428495"/>
                      <a:pt x="10423" y="1421821"/>
                    </a:cubicBezTo>
                    <a:cubicBezTo>
                      <a:pt x="3749" y="1415148"/>
                      <a:pt x="0" y="1406097"/>
                      <a:pt x="0" y="1396659"/>
                    </a:cubicBezTo>
                    <a:lnTo>
                      <a:pt x="0" y="35585"/>
                    </a:lnTo>
                    <a:cubicBezTo>
                      <a:pt x="0" y="26148"/>
                      <a:pt x="3749" y="17096"/>
                      <a:pt x="10423" y="10423"/>
                    </a:cubicBezTo>
                    <a:cubicBezTo>
                      <a:pt x="17096" y="3749"/>
                      <a:pt x="26148" y="0"/>
                      <a:pt x="35585" y="0"/>
                    </a:cubicBezTo>
                    <a:close/>
                  </a:path>
                </a:pathLst>
              </a:custGeom>
              <a:solidFill>
                <a:srgbClr val="F4EDE0"/>
              </a:solidFill>
              <a:ln w="2857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69" id="69"/>
              <p:cNvSpPr txBox="true"/>
              <p:nvPr/>
            </p:nvSpPr>
            <p:spPr>
              <a:xfrm>
                <a:off x="0" y="-19050"/>
                <a:ext cx="1986609" cy="145129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83"/>
                  </a:lnSpc>
                </a:pPr>
              </a:p>
            </p:txBody>
          </p:sp>
        </p:grpSp>
        <p:sp>
          <p:nvSpPr>
            <p:cNvPr name="TextBox 70" id="70"/>
            <p:cNvSpPr txBox="true"/>
            <p:nvPr/>
          </p:nvSpPr>
          <p:spPr>
            <a:xfrm rot="0">
              <a:off x="507864" y="882171"/>
              <a:ext cx="4885394" cy="37509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Name: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Jane Etta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Age: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 35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Occupation: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 Nu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rse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Tech Savviness: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 Moderate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Goals: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Quickly report emergencies and receive timely help.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Pain Points: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 Difficulties in navigating complex interfaces during stressful situations.</a:t>
              </a:r>
            </a:p>
          </p:txBody>
        </p:sp>
        <p:grpSp>
          <p:nvGrpSpPr>
            <p:cNvPr name="Group 71" id="71"/>
            <p:cNvGrpSpPr>
              <a:grpSpLocks noChangeAspect="true"/>
            </p:cNvGrpSpPr>
            <p:nvPr/>
          </p:nvGrpSpPr>
          <p:grpSpPr>
            <a:xfrm rot="0">
              <a:off x="4697900" y="230089"/>
              <a:ext cx="1096458" cy="1096453"/>
              <a:chOff x="0" y="0"/>
              <a:chExt cx="6350000" cy="6349975"/>
            </a:xfrm>
          </p:grpSpPr>
          <p:sp>
            <p:nvSpPr>
              <p:cNvPr name="Freeform 72" id="72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-96156" t="-1038" r="-26085" b="-47030"/>
                </a:stretch>
              </a:blipFill>
              <a:ln w="28575" cap="sq">
                <a:solidFill>
                  <a:srgbClr val="000000"/>
                </a:solidFill>
                <a:prstDash val="solid"/>
                <a:miter/>
              </a:ln>
            </p:spPr>
          </p:sp>
        </p:grpSp>
        <p:grpSp>
          <p:nvGrpSpPr>
            <p:cNvPr name="Group 73" id="73"/>
            <p:cNvGrpSpPr/>
            <p:nvPr/>
          </p:nvGrpSpPr>
          <p:grpSpPr>
            <a:xfrm rot="0">
              <a:off x="6694893" y="0"/>
              <a:ext cx="6302222" cy="5199201"/>
              <a:chOff x="0" y="0"/>
              <a:chExt cx="2671863" cy="2204231"/>
            </a:xfrm>
          </p:grpSpPr>
          <p:sp>
            <p:nvSpPr>
              <p:cNvPr name="Freeform 74" id="74"/>
              <p:cNvSpPr/>
              <p:nvPr/>
            </p:nvSpPr>
            <p:spPr>
              <a:xfrm flipH="false" flipV="false" rot="0">
                <a:off x="12700" y="12700"/>
                <a:ext cx="2604553" cy="2135651"/>
              </a:xfrm>
              <a:custGeom>
                <a:avLst/>
                <a:gdLst/>
                <a:ahLst/>
                <a:cxnLst/>
                <a:rect r="r" b="b" t="t" l="l"/>
                <a:pathLst>
                  <a:path h="2135651" w="2604553">
                    <a:moveTo>
                      <a:pt x="43180" y="2135651"/>
                    </a:moveTo>
                    <a:lnTo>
                      <a:pt x="2561373" y="2135651"/>
                    </a:lnTo>
                    <a:cubicBezTo>
                      <a:pt x="2585503" y="2135651"/>
                      <a:pt x="2604553" y="2116601"/>
                      <a:pt x="2604553" y="2092471"/>
                    </a:cubicBezTo>
                    <a:lnTo>
                      <a:pt x="2604553" y="43180"/>
                    </a:lnTo>
                    <a:cubicBezTo>
                      <a:pt x="2604553" y="19050"/>
                      <a:pt x="2585503" y="0"/>
                      <a:pt x="2561373" y="0"/>
                    </a:cubicBezTo>
                    <a:lnTo>
                      <a:pt x="43180" y="0"/>
                    </a:lnTo>
                    <a:cubicBezTo>
                      <a:pt x="19050" y="0"/>
                      <a:pt x="0" y="19050"/>
                      <a:pt x="0" y="43180"/>
                    </a:cubicBezTo>
                    <a:lnTo>
                      <a:pt x="0" y="2092471"/>
                    </a:lnTo>
                    <a:cubicBezTo>
                      <a:pt x="0" y="2116601"/>
                      <a:pt x="19050" y="2135651"/>
                      <a:pt x="43180" y="2135651"/>
                    </a:cubicBezTo>
                    <a:close/>
                  </a:path>
                </a:pathLst>
              </a:custGeom>
              <a:solidFill>
                <a:srgbClr val="0071CE"/>
              </a:solidFill>
            </p:spPr>
          </p:sp>
          <p:sp>
            <p:nvSpPr>
              <p:cNvPr name="Freeform 75" id="75"/>
              <p:cNvSpPr/>
              <p:nvPr/>
            </p:nvSpPr>
            <p:spPr>
              <a:xfrm flipH="false" flipV="false" rot="0">
                <a:off x="0" y="0"/>
                <a:ext cx="2671863" cy="2204231"/>
              </a:xfrm>
              <a:custGeom>
                <a:avLst/>
                <a:gdLst/>
                <a:ahLst/>
                <a:cxnLst/>
                <a:rect r="r" b="b" t="t" l="l"/>
                <a:pathLst>
                  <a:path h="2204231" w="2671863">
                    <a:moveTo>
                      <a:pt x="2628683" y="44450"/>
                    </a:moveTo>
                    <a:cubicBezTo>
                      <a:pt x="2623603" y="19050"/>
                      <a:pt x="2600743" y="0"/>
                      <a:pt x="2574073" y="0"/>
                    </a:cubicBezTo>
                    <a:lnTo>
                      <a:pt x="55880" y="0"/>
                    </a:lnTo>
                    <a:cubicBezTo>
                      <a:pt x="25400" y="0"/>
                      <a:pt x="0" y="25400"/>
                      <a:pt x="0" y="55880"/>
                    </a:cubicBezTo>
                    <a:lnTo>
                      <a:pt x="0" y="2105171"/>
                    </a:lnTo>
                    <a:cubicBezTo>
                      <a:pt x="0" y="2131841"/>
                      <a:pt x="17780" y="2153431"/>
                      <a:pt x="43180" y="2159781"/>
                    </a:cubicBezTo>
                    <a:cubicBezTo>
                      <a:pt x="48260" y="2185181"/>
                      <a:pt x="71120" y="2204231"/>
                      <a:pt x="97790" y="2204231"/>
                    </a:cubicBezTo>
                    <a:lnTo>
                      <a:pt x="2615983" y="2204231"/>
                    </a:lnTo>
                    <a:cubicBezTo>
                      <a:pt x="2646463" y="2204231"/>
                      <a:pt x="2671863" y="2178831"/>
                      <a:pt x="2671863" y="2148351"/>
                    </a:cubicBezTo>
                    <a:lnTo>
                      <a:pt x="2671863" y="99060"/>
                    </a:lnTo>
                    <a:cubicBezTo>
                      <a:pt x="2671863" y="72390"/>
                      <a:pt x="2654083" y="50800"/>
                      <a:pt x="2628683" y="44450"/>
                    </a:cubicBezTo>
                    <a:close/>
                    <a:moveTo>
                      <a:pt x="12700" y="2105171"/>
                    </a:moveTo>
                    <a:lnTo>
                      <a:pt x="12700" y="55880"/>
                    </a:lnTo>
                    <a:cubicBezTo>
                      <a:pt x="12700" y="31750"/>
                      <a:pt x="31750" y="12700"/>
                      <a:pt x="55880" y="12700"/>
                    </a:cubicBezTo>
                    <a:lnTo>
                      <a:pt x="2574073" y="12700"/>
                    </a:lnTo>
                    <a:cubicBezTo>
                      <a:pt x="2598203" y="12700"/>
                      <a:pt x="2617253" y="31750"/>
                      <a:pt x="2617253" y="55880"/>
                    </a:cubicBezTo>
                    <a:lnTo>
                      <a:pt x="2617253" y="2105171"/>
                    </a:lnTo>
                    <a:cubicBezTo>
                      <a:pt x="2617253" y="2129301"/>
                      <a:pt x="2598203" y="2148351"/>
                      <a:pt x="2574073" y="2148351"/>
                    </a:cubicBezTo>
                    <a:lnTo>
                      <a:pt x="55880" y="2148351"/>
                    </a:lnTo>
                    <a:cubicBezTo>
                      <a:pt x="31750" y="2148351"/>
                      <a:pt x="12700" y="2129301"/>
                      <a:pt x="12700" y="2105171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76" id="76"/>
            <p:cNvGrpSpPr/>
            <p:nvPr/>
          </p:nvGrpSpPr>
          <p:grpSpPr>
            <a:xfrm rot="0">
              <a:off x="6917151" y="703844"/>
              <a:ext cx="5857708" cy="4223111"/>
              <a:chOff x="0" y="0"/>
              <a:chExt cx="1986609" cy="1432244"/>
            </a:xfrm>
          </p:grpSpPr>
          <p:sp>
            <p:nvSpPr>
              <p:cNvPr name="Freeform 77" id="77"/>
              <p:cNvSpPr/>
              <p:nvPr/>
            </p:nvSpPr>
            <p:spPr>
              <a:xfrm flipH="false" flipV="false" rot="0">
                <a:off x="0" y="0"/>
                <a:ext cx="1986609" cy="1432244"/>
              </a:xfrm>
              <a:custGeom>
                <a:avLst/>
                <a:gdLst/>
                <a:ahLst/>
                <a:cxnLst/>
                <a:rect r="r" b="b" t="t" l="l"/>
                <a:pathLst>
                  <a:path h="1432244" w="1986609">
                    <a:moveTo>
                      <a:pt x="35585" y="0"/>
                    </a:moveTo>
                    <a:lnTo>
                      <a:pt x="1951023" y="0"/>
                    </a:lnTo>
                    <a:cubicBezTo>
                      <a:pt x="1970676" y="0"/>
                      <a:pt x="1986609" y="15932"/>
                      <a:pt x="1986609" y="35585"/>
                    </a:cubicBezTo>
                    <a:lnTo>
                      <a:pt x="1986609" y="1396659"/>
                    </a:lnTo>
                    <a:cubicBezTo>
                      <a:pt x="1986609" y="1406097"/>
                      <a:pt x="1982859" y="1415148"/>
                      <a:pt x="1976186" y="1421821"/>
                    </a:cubicBezTo>
                    <a:cubicBezTo>
                      <a:pt x="1969512" y="1428495"/>
                      <a:pt x="1960461" y="1432244"/>
                      <a:pt x="1951023" y="1432244"/>
                    </a:cubicBezTo>
                    <a:lnTo>
                      <a:pt x="35585" y="1432244"/>
                    </a:lnTo>
                    <a:cubicBezTo>
                      <a:pt x="26148" y="1432244"/>
                      <a:pt x="17096" y="1428495"/>
                      <a:pt x="10423" y="1421821"/>
                    </a:cubicBezTo>
                    <a:cubicBezTo>
                      <a:pt x="3749" y="1415148"/>
                      <a:pt x="0" y="1406097"/>
                      <a:pt x="0" y="1396659"/>
                    </a:cubicBezTo>
                    <a:lnTo>
                      <a:pt x="0" y="35585"/>
                    </a:lnTo>
                    <a:cubicBezTo>
                      <a:pt x="0" y="26148"/>
                      <a:pt x="3749" y="17096"/>
                      <a:pt x="10423" y="10423"/>
                    </a:cubicBezTo>
                    <a:cubicBezTo>
                      <a:pt x="17096" y="3749"/>
                      <a:pt x="26148" y="0"/>
                      <a:pt x="35585" y="0"/>
                    </a:cubicBezTo>
                    <a:close/>
                  </a:path>
                </a:pathLst>
              </a:custGeom>
              <a:solidFill>
                <a:srgbClr val="F4EDE0"/>
              </a:solidFill>
              <a:ln w="2857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78" id="78"/>
              <p:cNvSpPr txBox="true"/>
              <p:nvPr/>
            </p:nvSpPr>
            <p:spPr>
              <a:xfrm>
                <a:off x="0" y="-19050"/>
                <a:ext cx="1986609" cy="145129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83"/>
                  </a:lnSpc>
                </a:pPr>
              </a:p>
            </p:txBody>
          </p:sp>
        </p:grpSp>
        <p:sp>
          <p:nvSpPr>
            <p:cNvPr name="TextBox 79" id="79"/>
            <p:cNvSpPr txBox="true"/>
            <p:nvPr/>
          </p:nvSpPr>
          <p:spPr>
            <a:xfrm rot="0">
              <a:off x="7202757" y="882171"/>
              <a:ext cx="4885394" cy="37705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Name: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John Smith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Age: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45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Occupation: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Firefighter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Tech Savviness: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High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Goals: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Efficiently receive and respond to emergency alerts.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Pain Points: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Inconsistent information flow and delayed updates.</a:t>
              </a:r>
            </a:p>
          </p:txBody>
        </p:sp>
        <p:grpSp>
          <p:nvGrpSpPr>
            <p:cNvPr name="Group 80" id="80"/>
            <p:cNvGrpSpPr>
              <a:grpSpLocks noChangeAspect="true"/>
            </p:cNvGrpSpPr>
            <p:nvPr/>
          </p:nvGrpSpPr>
          <p:grpSpPr>
            <a:xfrm rot="0">
              <a:off x="11392794" y="230089"/>
              <a:ext cx="1096458" cy="1096453"/>
              <a:chOff x="0" y="0"/>
              <a:chExt cx="6350000" cy="6349975"/>
            </a:xfrm>
          </p:grpSpPr>
          <p:sp>
            <p:nvSpPr>
              <p:cNvPr name="Freeform 81" id="81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134908" t="-3115" r="-20892" b="-67313"/>
                </a:stretch>
              </a:blipFill>
              <a:ln w="28575" cap="sq">
                <a:solidFill>
                  <a:srgbClr val="000000"/>
                </a:solidFill>
                <a:prstDash val="solid"/>
                <a:miter/>
              </a:ln>
            </p:spPr>
          </p:sp>
        </p:grpSp>
        <p:grpSp>
          <p:nvGrpSpPr>
            <p:cNvPr name="Group 82" id="82"/>
            <p:cNvGrpSpPr/>
            <p:nvPr/>
          </p:nvGrpSpPr>
          <p:grpSpPr>
            <a:xfrm rot="0">
              <a:off x="13394625" y="0"/>
              <a:ext cx="6302222" cy="5199201"/>
              <a:chOff x="0" y="0"/>
              <a:chExt cx="2671863" cy="2204231"/>
            </a:xfrm>
          </p:grpSpPr>
          <p:sp>
            <p:nvSpPr>
              <p:cNvPr name="Freeform 83" id="83"/>
              <p:cNvSpPr/>
              <p:nvPr/>
            </p:nvSpPr>
            <p:spPr>
              <a:xfrm flipH="false" flipV="false" rot="0">
                <a:off x="12700" y="12700"/>
                <a:ext cx="2604553" cy="2135651"/>
              </a:xfrm>
              <a:custGeom>
                <a:avLst/>
                <a:gdLst/>
                <a:ahLst/>
                <a:cxnLst/>
                <a:rect r="r" b="b" t="t" l="l"/>
                <a:pathLst>
                  <a:path h="2135651" w="2604553">
                    <a:moveTo>
                      <a:pt x="43180" y="2135651"/>
                    </a:moveTo>
                    <a:lnTo>
                      <a:pt x="2561373" y="2135651"/>
                    </a:lnTo>
                    <a:cubicBezTo>
                      <a:pt x="2585503" y="2135651"/>
                      <a:pt x="2604553" y="2116601"/>
                      <a:pt x="2604553" y="2092471"/>
                    </a:cubicBezTo>
                    <a:lnTo>
                      <a:pt x="2604553" y="43180"/>
                    </a:lnTo>
                    <a:cubicBezTo>
                      <a:pt x="2604553" y="19050"/>
                      <a:pt x="2585503" y="0"/>
                      <a:pt x="2561373" y="0"/>
                    </a:cubicBezTo>
                    <a:lnTo>
                      <a:pt x="43180" y="0"/>
                    </a:lnTo>
                    <a:cubicBezTo>
                      <a:pt x="19050" y="0"/>
                      <a:pt x="0" y="19050"/>
                      <a:pt x="0" y="43180"/>
                    </a:cubicBezTo>
                    <a:lnTo>
                      <a:pt x="0" y="2092471"/>
                    </a:lnTo>
                    <a:cubicBezTo>
                      <a:pt x="0" y="2116601"/>
                      <a:pt x="19050" y="2135651"/>
                      <a:pt x="43180" y="2135651"/>
                    </a:cubicBezTo>
                    <a:close/>
                  </a:path>
                </a:pathLst>
              </a:custGeom>
              <a:solidFill>
                <a:srgbClr val="0071CE"/>
              </a:solidFill>
            </p:spPr>
          </p:sp>
          <p:sp>
            <p:nvSpPr>
              <p:cNvPr name="Freeform 84" id="84"/>
              <p:cNvSpPr/>
              <p:nvPr/>
            </p:nvSpPr>
            <p:spPr>
              <a:xfrm flipH="false" flipV="false" rot="0">
                <a:off x="0" y="0"/>
                <a:ext cx="2671863" cy="2204231"/>
              </a:xfrm>
              <a:custGeom>
                <a:avLst/>
                <a:gdLst/>
                <a:ahLst/>
                <a:cxnLst/>
                <a:rect r="r" b="b" t="t" l="l"/>
                <a:pathLst>
                  <a:path h="2204231" w="2671863">
                    <a:moveTo>
                      <a:pt x="2628683" y="44450"/>
                    </a:moveTo>
                    <a:cubicBezTo>
                      <a:pt x="2623603" y="19050"/>
                      <a:pt x="2600743" y="0"/>
                      <a:pt x="2574073" y="0"/>
                    </a:cubicBezTo>
                    <a:lnTo>
                      <a:pt x="55880" y="0"/>
                    </a:lnTo>
                    <a:cubicBezTo>
                      <a:pt x="25400" y="0"/>
                      <a:pt x="0" y="25400"/>
                      <a:pt x="0" y="55880"/>
                    </a:cubicBezTo>
                    <a:lnTo>
                      <a:pt x="0" y="2105171"/>
                    </a:lnTo>
                    <a:cubicBezTo>
                      <a:pt x="0" y="2131841"/>
                      <a:pt x="17780" y="2153431"/>
                      <a:pt x="43180" y="2159781"/>
                    </a:cubicBezTo>
                    <a:cubicBezTo>
                      <a:pt x="48260" y="2185181"/>
                      <a:pt x="71120" y="2204231"/>
                      <a:pt x="97790" y="2204231"/>
                    </a:cubicBezTo>
                    <a:lnTo>
                      <a:pt x="2615983" y="2204231"/>
                    </a:lnTo>
                    <a:cubicBezTo>
                      <a:pt x="2646463" y="2204231"/>
                      <a:pt x="2671863" y="2178831"/>
                      <a:pt x="2671863" y="2148351"/>
                    </a:cubicBezTo>
                    <a:lnTo>
                      <a:pt x="2671863" y="99060"/>
                    </a:lnTo>
                    <a:cubicBezTo>
                      <a:pt x="2671863" y="72390"/>
                      <a:pt x="2654083" y="50800"/>
                      <a:pt x="2628683" y="44450"/>
                    </a:cubicBezTo>
                    <a:close/>
                    <a:moveTo>
                      <a:pt x="12700" y="2105171"/>
                    </a:moveTo>
                    <a:lnTo>
                      <a:pt x="12700" y="55880"/>
                    </a:lnTo>
                    <a:cubicBezTo>
                      <a:pt x="12700" y="31750"/>
                      <a:pt x="31750" y="12700"/>
                      <a:pt x="55880" y="12700"/>
                    </a:cubicBezTo>
                    <a:lnTo>
                      <a:pt x="2574073" y="12700"/>
                    </a:lnTo>
                    <a:cubicBezTo>
                      <a:pt x="2598203" y="12700"/>
                      <a:pt x="2617253" y="31750"/>
                      <a:pt x="2617253" y="55880"/>
                    </a:cubicBezTo>
                    <a:lnTo>
                      <a:pt x="2617253" y="2105171"/>
                    </a:lnTo>
                    <a:cubicBezTo>
                      <a:pt x="2617253" y="2129301"/>
                      <a:pt x="2598203" y="2148351"/>
                      <a:pt x="2574073" y="2148351"/>
                    </a:cubicBezTo>
                    <a:lnTo>
                      <a:pt x="55880" y="2148351"/>
                    </a:lnTo>
                    <a:cubicBezTo>
                      <a:pt x="31750" y="2148351"/>
                      <a:pt x="12700" y="2129301"/>
                      <a:pt x="12700" y="2105171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85" id="85"/>
            <p:cNvGrpSpPr/>
            <p:nvPr/>
          </p:nvGrpSpPr>
          <p:grpSpPr>
            <a:xfrm rot="0">
              <a:off x="13616882" y="703844"/>
              <a:ext cx="5857708" cy="4223111"/>
              <a:chOff x="0" y="0"/>
              <a:chExt cx="1986609" cy="1432244"/>
            </a:xfrm>
          </p:grpSpPr>
          <p:sp>
            <p:nvSpPr>
              <p:cNvPr name="Freeform 86" id="86"/>
              <p:cNvSpPr/>
              <p:nvPr/>
            </p:nvSpPr>
            <p:spPr>
              <a:xfrm flipH="false" flipV="false" rot="0">
                <a:off x="0" y="0"/>
                <a:ext cx="1986609" cy="1432244"/>
              </a:xfrm>
              <a:custGeom>
                <a:avLst/>
                <a:gdLst/>
                <a:ahLst/>
                <a:cxnLst/>
                <a:rect r="r" b="b" t="t" l="l"/>
                <a:pathLst>
                  <a:path h="1432244" w="1986609">
                    <a:moveTo>
                      <a:pt x="35585" y="0"/>
                    </a:moveTo>
                    <a:lnTo>
                      <a:pt x="1951023" y="0"/>
                    </a:lnTo>
                    <a:cubicBezTo>
                      <a:pt x="1970676" y="0"/>
                      <a:pt x="1986609" y="15932"/>
                      <a:pt x="1986609" y="35585"/>
                    </a:cubicBezTo>
                    <a:lnTo>
                      <a:pt x="1986609" y="1396659"/>
                    </a:lnTo>
                    <a:cubicBezTo>
                      <a:pt x="1986609" y="1406097"/>
                      <a:pt x="1982859" y="1415148"/>
                      <a:pt x="1976186" y="1421821"/>
                    </a:cubicBezTo>
                    <a:cubicBezTo>
                      <a:pt x="1969512" y="1428495"/>
                      <a:pt x="1960461" y="1432244"/>
                      <a:pt x="1951023" y="1432244"/>
                    </a:cubicBezTo>
                    <a:lnTo>
                      <a:pt x="35585" y="1432244"/>
                    </a:lnTo>
                    <a:cubicBezTo>
                      <a:pt x="26148" y="1432244"/>
                      <a:pt x="17096" y="1428495"/>
                      <a:pt x="10423" y="1421821"/>
                    </a:cubicBezTo>
                    <a:cubicBezTo>
                      <a:pt x="3749" y="1415148"/>
                      <a:pt x="0" y="1406097"/>
                      <a:pt x="0" y="1396659"/>
                    </a:cubicBezTo>
                    <a:lnTo>
                      <a:pt x="0" y="35585"/>
                    </a:lnTo>
                    <a:cubicBezTo>
                      <a:pt x="0" y="26148"/>
                      <a:pt x="3749" y="17096"/>
                      <a:pt x="10423" y="10423"/>
                    </a:cubicBezTo>
                    <a:cubicBezTo>
                      <a:pt x="17096" y="3749"/>
                      <a:pt x="26148" y="0"/>
                      <a:pt x="35585" y="0"/>
                    </a:cubicBezTo>
                    <a:close/>
                  </a:path>
                </a:pathLst>
              </a:custGeom>
              <a:solidFill>
                <a:srgbClr val="F4EDE0"/>
              </a:solidFill>
              <a:ln w="2857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87" id="87"/>
              <p:cNvSpPr txBox="true"/>
              <p:nvPr/>
            </p:nvSpPr>
            <p:spPr>
              <a:xfrm>
                <a:off x="0" y="-19050"/>
                <a:ext cx="1986609" cy="145129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83"/>
                  </a:lnSpc>
                </a:pPr>
              </a:p>
            </p:txBody>
          </p:sp>
        </p:grpSp>
        <p:sp>
          <p:nvSpPr>
            <p:cNvPr name="TextBox 88" id="88"/>
            <p:cNvSpPr txBox="true"/>
            <p:nvPr/>
          </p:nvSpPr>
          <p:spPr>
            <a:xfrm rot="0">
              <a:off x="13902489" y="882171"/>
              <a:ext cx="5373885" cy="37851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Name: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Nfor Emmanuel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Age: 55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Occupation: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Insurance Worker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Tech Savviness: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High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Goals: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Access to real-time data on incidents and emergencies to assess risk factors in different areas</a:t>
              </a: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.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.</a:t>
              </a:r>
            </a:p>
            <a:p>
              <a:pPr algn="l">
                <a:lnSpc>
                  <a:spcPts val="1682"/>
                </a:lnSpc>
              </a:pPr>
            </a:p>
            <a:p>
              <a:pPr algn="l">
                <a:lnSpc>
                  <a:spcPts val="1682"/>
                </a:lnSpc>
              </a:pPr>
              <a:r>
                <a:rPr lang="en-US" sz="1345">
                  <a:solidFill>
                    <a:srgbClr val="000000"/>
                  </a:solidFill>
                  <a:latin typeface="Helvetica World Bold"/>
                </a:rPr>
                <a:t>Pain Points: </a:t>
              </a:r>
              <a:r>
                <a:rPr lang="en-US" sz="1345">
                  <a:solidFill>
                    <a:srgbClr val="000000"/>
                  </a:solidFill>
                  <a:latin typeface="Helvetica World"/>
                </a:rPr>
                <a:t>Inconsistent information flow and delayed updates.</a:t>
              </a:r>
            </a:p>
          </p:txBody>
        </p:sp>
        <p:grpSp>
          <p:nvGrpSpPr>
            <p:cNvPr name="Group 89" id="89"/>
            <p:cNvGrpSpPr>
              <a:grpSpLocks noChangeAspect="true"/>
            </p:cNvGrpSpPr>
            <p:nvPr/>
          </p:nvGrpSpPr>
          <p:grpSpPr>
            <a:xfrm rot="0">
              <a:off x="18092525" y="230089"/>
              <a:ext cx="1096458" cy="1096453"/>
              <a:chOff x="0" y="0"/>
              <a:chExt cx="6350000" cy="6349975"/>
            </a:xfrm>
          </p:grpSpPr>
          <p:sp>
            <p:nvSpPr>
              <p:cNvPr name="Freeform 90" id="90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25046" t="0" r="-87329" b="-41496"/>
                </a:stretch>
              </a:blipFill>
              <a:ln w="28575" cap="sq">
                <a:solidFill>
                  <a:srgbClr val="000000"/>
                </a:solidFill>
                <a:prstDash val="solid"/>
                <a:miter/>
              </a:ln>
            </p:spPr>
          </p:sp>
        </p:grpSp>
      </p:grpSp>
      <p:sp>
        <p:nvSpPr>
          <p:cNvPr name="TextBox 91" id="91"/>
          <p:cNvSpPr txBox="true"/>
          <p:nvPr/>
        </p:nvSpPr>
        <p:spPr>
          <a:xfrm rot="0">
            <a:off x="299718" y="5261783"/>
            <a:ext cx="4434270" cy="70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04"/>
              </a:lnSpc>
            </a:pPr>
            <a:r>
              <a:rPr lang="en-US" sz="4765">
                <a:solidFill>
                  <a:srgbClr val="0071CE"/>
                </a:solidFill>
                <a:latin typeface="Poppins Bold"/>
              </a:rPr>
              <a:t>User Personas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47214" y="2101793"/>
            <a:ext cx="12971149" cy="7367322"/>
            <a:chOff x="0" y="0"/>
            <a:chExt cx="17294865" cy="9823096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7294865" cy="9823096"/>
              <a:chOff x="0" y="0"/>
              <a:chExt cx="5721906" cy="324991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12700" y="12700"/>
                <a:ext cx="5654596" cy="3181335"/>
              </a:xfrm>
              <a:custGeom>
                <a:avLst/>
                <a:gdLst/>
                <a:ahLst/>
                <a:cxnLst/>
                <a:rect r="r" b="b" t="t" l="l"/>
                <a:pathLst>
                  <a:path h="3181335" w="5654596">
                    <a:moveTo>
                      <a:pt x="43180" y="3181335"/>
                    </a:moveTo>
                    <a:lnTo>
                      <a:pt x="5611416" y="3181335"/>
                    </a:lnTo>
                    <a:cubicBezTo>
                      <a:pt x="5635546" y="3181335"/>
                      <a:pt x="5654596" y="3162285"/>
                      <a:pt x="5654596" y="3138155"/>
                    </a:cubicBezTo>
                    <a:lnTo>
                      <a:pt x="5654596" y="43180"/>
                    </a:lnTo>
                    <a:cubicBezTo>
                      <a:pt x="5654596" y="19050"/>
                      <a:pt x="5635546" y="0"/>
                      <a:pt x="5611416" y="0"/>
                    </a:cubicBezTo>
                    <a:lnTo>
                      <a:pt x="43180" y="0"/>
                    </a:lnTo>
                    <a:cubicBezTo>
                      <a:pt x="19050" y="0"/>
                      <a:pt x="0" y="19050"/>
                      <a:pt x="0" y="43180"/>
                    </a:cubicBezTo>
                    <a:lnTo>
                      <a:pt x="0" y="3138155"/>
                    </a:lnTo>
                    <a:cubicBezTo>
                      <a:pt x="0" y="3162285"/>
                      <a:pt x="19050" y="3181335"/>
                      <a:pt x="43180" y="3181335"/>
                    </a:cubicBezTo>
                    <a:close/>
                  </a:path>
                </a:pathLst>
              </a:custGeom>
              <a:solidFill>
                <a:srgbClr val="0071CE"/>
              </a:solidFill>
            </p:spPr>
          </p:sp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721907" cy="3249915"/>
              </a:xfrm>
              <a:custGeom>
                <a:avLst/>
                <a:gdLst/>
                <a:ahLst/>
                <a:cxnLst/>
                <a:rect r="r" b="b" t="t" l="l"/>
                <a:pathLst>
                  <a:path h="3249915" w="5721907">
                    <a:moveTo>
                      <a:pt x="5678726" y="44450"/>
                    </a:moveTo>
                    <a:cubicBezTo>
                      <a:pt x="5673646" y="19050"/>
                      <a:pt x="5650786" y="0"/>
                      <a:pt x="5624116" y="0"/>
                    </a:cubicBezTo>
                    <a:lnTo>
                      <a:pt x="55880" y="0"/>
                    </a:lnTo>
                    <a:cubicBezTo>
                      <a:pt x="25400" y="0"/>
                      <a:pt x="0" y="25400"/>
                      <a:pt x="0" y="55880"/>
                    </a:cubicBezTo>
                    <a:lnTo>
                      <a:pt x="0" y="3150855"/>
                    </a:lnTo>
                    <a:cubicBezTo>
                      <a:pt x="0" y="3177525"/>
                      <a:pt x="17780" y="3199115"/>
                      <a:pt x="43180" y="3205465"/>
                    </a:cubicBezTo>
                    <a:cubicBezTo>
                      <a:pt x="48260" y="3230865"/>
                      <a:pt x="71120" y="3249915"/>
                      <a:pt x="97790" y="3249915"/>
                    </a:cubicBezTo>
                    <a:lnTo>
                      <a:pt x="5666026" y="3249915"/>
                    </a:lnTo>
                    <a:cubicBezTo>
                      <a:pt x="5696507" y="3249915"/>
                      <a:pt x="5721907" y="3224515"/>
                      <a:pt x="5721907" y="3194035"/>
                    </a:cubicBezTo>
                    <a:lnTo>
                      <a:pt x="5721907" y="99060"/>
                    </a:lnTo>
                    <a:cubicBezTo>
                      <a:pt x="5721907" y="72390"/>
                      <a:pt x="5704126" y="50800"/>
                      <a:pt x="5678726" y="44450"/>
                    </a:cubicBezTo>
                    <a:close/>
                    <a:moveTo>
                      <a:pt x="12700" y="3150855"/>
                    </a:moveTo>
                    <a:lnTo>
                      <a:pt x="12700" y="55880"/>
                    </a:lnTo>
                    <a:cubicBezTo>
                      <a:pt x="12700" y="31750"/>
                      <a:pt x="31750" y="12700"/>
                      <a:pt x="55880" y="12700"/>
                    </a:cubicBezTo>
                    <a:lnTo>
                      <a:pt x="5624116" y="12700"/>
                    </a:lnTo>
                    <a:cubicBezTo>
                      <a:pt x="5648246" y="12700"/>
                      <a:pt x="5667296" y="31750"/>
                      <a:pt x="5667296" y="55880"/>
                    </a:cubicBezTo>
                    <a:lnTo>
                      <a:pt x="5667296" y="3150855"/>
                    </a:lnTo>
                    <a:cubicBezTo>
                      <a:pt x="5667296" y="3174985"/>
                      <a:pt x="5648246" y="3194035"/>
                      <a:pt x="5624116" y="3194035"/>
                    </a:cubicBezTo>
                    <a:lnTo>
                      <a:pt x="55880" y="3194035"/>
                    </a:lnTo>
                    <a:cubicBezTo>
                      <a:pt x="31750" y="3194035"/>
                      <a:pt x="12700" y="3174985"/>
                      <a:pt x="12700" y="3150855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271334" y="1323660"/>
              <a:ext cx="16607796" cy="8000138"/>
              <a:chOff x="0" y="0"/>
              <a:chExt cx="4395413" cy="211731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395413" cy="2117313"/>
              </a:xfrm>
              <a:custGeom>
                <a:avLst/>
                <a:gdLst/>
                <a:ahLst/>
                <a:cxnLst/>
                <a:rect r="r" b="b" t="t" l="l"/>
                <a:pathLst>
                  <a:path h="2117313" w="4395413">
                    <a:moveTo>
                      <a:pt x="9278" y="0"/>
                    </a:moveTo>
                    <a:lnTo>
                      <a:pt x="4386135" y="0"/>
                    </a:lnTo>
                    <a:cubicBezTo>
                      <a:pt x="4388595" y="0"/>
                      <a:pt x="4390955" y="977"/>
                      <a:pt x="4392695" y="2717"/>
                    </a:cubicBezTo>
                    <a:cubicBezTo>
                      <a:pt x="4394435" y="4457"/>
                      <a:pt x="4395413" y="6817"/>
                      <a:pt x="4395413" y="9278"/>
                    </a:cubicBezTo>
                    <a:lnTo>
                      <a:pt x="4395413" y="2108035"/>
                    </a:lnTo>
                    <a:cubicBezTo>
                      <a:pt x="4395413" y="2110496"/>
                      <a:pt x="4394435" y="2112856"/>
                      <a:pt x="4392695" y="2114596"/>
                    </a:cubicBezTo>
                    <a:cubicBezTo>
                      <a:pt x="4390955" y="2116336"/>
                      <a:pt x="4388595" y="2117313"/>
                      <a:pt x="4386135" y="2117313"/>
                    </a:cubicBezTo>
                    <a:lnTo>
                      <a:pt x="9278" y="2117313"/>
                    </a:lnTo>
                    <a:cubicBezTo>
                      <a:pt x="6817" y="2117313"/>
                      <a:pt x="4457" y="2116336"/>
                      <a:pt x="2717" y="2114596"/>
                    </a:cubicBezTo>
                    <a:cubicBezTo>
                      <a:pt x="977" y="2112856"/>
                      <a:pt x="0" y="2110496"/>
                      <a:pt x="0" y="2108035"/>
                    </a:cubicBezTo>
                    <a:lnTo>
                      <a:pt x="0" y="9278"/>
                    </a:lnTo>
                    <a:cubicBezTo>
                      <a:pt x="0" y="6817"/>
                      <a:pt x="977" y="4457"/>
                      <a:pt x="2717" y="2717"/>
                    </a:cubicBezTo>
                    <a:cubicBezTo>
                      <a:pt x="4457" y="977"/>
                      <a:pt x="6817" y="0"/>
                      <a:pt x="9278" y="0"/>
                    </a:cubicBezTo>
                    <a:close/>
                  </a:path>
                </a:pathLst>
              </a:custGeom>
              <a:solidFill>
                <a:srgbClr val="F4EDE0"/>
              </a:solidFill>
              <a:ln w="2857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19050"/>
                <a:ext cx="4395413" cy="213636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83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483957" y="458228"/>
              <a:ext cx="440784" cy="502141"/>
              <a:chOff x="0" y="0"/>
              <a:chExt cx="7411026" cy="8442647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7411026" cy="8442647"/>
              </a:xfrm>
              <a:custGeom>
                <a:avLst/>
                <a:gdLst/>
                <a:ahLst/>
                <a:cxnLst/>
                <a:rect r="r" b="b" t="t" l="l"/>
                <a:pathLst>
                  <a:path h="8442647" w="7411026">
                    <a:moveTo>
                      <a:pt x="3705513" y="0"/>
                    </a:moveTo>
                    <a:cubicBezTo>
                      <a:pt x="1659015" y="0"/>
                      <a:pt x="0" y="1889951"/>
                      <a:pt x="0" y="4221323"/>
                    </a:cubicBezTo>
                    <a:cubicBezTo>
                      <a:pt x="0" y="6552696"/>
                      <a:pt x="1659015" y="8442647"/>
                      <a:pt x="3705513" y="8442647"/>
                    </a:cubicBezTo>
                    <a:cubicBezTo>
                      <a:pt x="5752012" y="8442647"/>
                      <a:pt x="7411026" y="6552696"/>
                      <a:pt x="7411026" y="4221323"/>
                    </a:cubicBezTo>
                    <a:cubicBezTo>
                      <a:pt x="7411026" y="1889951"/>
                      <a:pt x="5752012" y="0"/>
                      <a:pt x="370551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513975" y="492424"/>
              <a:ext cx="380748" cy="433748"/>
              <a:chOff x="0" y="0"/>
              <a:chExt cx="7411026" cy="8442647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7411026" cy="8442647"/>
              </a:xfrm>
              <a:custGeom>
                <a:avLst/>
                <a:gdLst/>
                <a:ahLst/>
                <a:cxnLst/>
                <a:rect r="r" b="b" t="t" l="l"/>
                <a:pathLst>
                  <a:path h="8442647" w="7411026">
                    <a:moveTo>
                      <a:pt x="3705513" y="0"/>
                    </a:moveTo>
                    <a:cubicBezTo>
                      <a:pt x="1659015" y="0"/>
                      <a:pt x="0" y="1889951"/>
                      <a:pt x="0" y="4221323"/>
                    </a:cubicBezTo>
                    <a:cubicBezTo>
                      <a:pt x="0" y="6552696"/>
                      <a:pt x="1659015" y="8442647"/>
                      <a:pt x="3705513" y="8442647"/>
                    </a:cubicBezTo>
                    <a:cubicBezTo>
                      <a:pt x="5752012" y="8442647"/>
                      <a:pt x="7411026" y="6552696"/>
                      <a:pt x="7411026" y="4221323"/>
                    </a:cubicBezTo>
                    <a:cubicBezTo>
                      <a:pt x="7411026" y="1889951"/>
                      <a:pt x="5752012" y="0"/>
                      <a:pt x="3705513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grpSp>
          <p:nvGrpSpPr>
            <p:cNvPr name="Group 13" id="13"/>
            <p:cNvGrpSpPr/>
            <p:nvPr/>
          </p:nvGrpSpPr>
          <p:grpSpPr>
            <a:xfrm rot="0">
              <a:off x="1088324" y="458228"/>
              <a:ext cx="440784" cy="502141"/>
              <a:chOff x="0" y="0"/>
              <a:chExt cx="7411026" cy="8442647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7411026" cy="8442647"/>
              </a:xfrm>
              <a:custGeom>
                <a:avLst/>
                <a:gdLst/>
                <a:ahLst/>
                <a:cxnLst/>
                <a:rect r="r" b="b" t="t" l="l"/>
                <a:pathLst>
                  <a:path h="8442647" w="7411026">
                    <a:moveTo>
                      <a:pt x="3705513" y="0"/>
                    </a:moveTo>
                    <a:cubicBezTo>
                      <a:pt x="1659015" y="0"/>
                      <a:pt x="0" y="1889951"/>
                      <a:pt x="0" y="4221323"/>
                    </a:cubicBezTo>
                    <a:cubicBezTo>
                      <a:pt x="0" y="6552696"/>
                      <a:pt x="1659015" y="8442647"/>
                      <a:pt x="3705513" y="8442647"/>
                    </a:cubicBezTo>
                    <a:cubicBezTo>
                      <a:pt x="5752012" y="8442647"/>
                      <a:pt x="7411026" y="6552696"/>
                      <a:pt x="7411026" y="4221323"/>
                    </a:cubicBezTo>
                    <a:cubicBezTo>
                      <a:pt x="7411026" y="1889951"/>
                      <a:pt x="5752012" y="0"/>
                      <a:pt x="370551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5" id="15"/>
            <p:cNvGrpSpPr/>
            <p:nvPr/>
          </p:nvGrpSpPr>
          <p:grpSpPr>
            <a:xfrm rot="0">
              <a:off x="1118342" y="492424"/>
              <a:ext cx="380748" cy="433748"/>
              <a:chOff x="0" y="0"/>
              <a:chExt cx="7411026" cy="8442647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7411026" cy="8442647"/>
              </a:xfrm>
              <a:custGeom>
                <a:avLst/>
                <a:gdLst/>
                <a:ahLst/>
                <a:cxnLst/>
                <a:rect r="r" b="b" t="t" l="l"/>
                <a:pathLst>
                  <a:path h="8442647" w="7411026">
                    <a:moveTo>
                      <a:pt x="3705513" y="0"/>
                    </a:moveTo>
                    <a:cubicBezTo>
                      <a:pt x="1659015" y="0"/>
                      <a:pt x="0" y="1889951"/>
                      <a:pt x="0" y="4221323"/>
                    </a:cubicBezTo>
                    <a:cubicBezTo>
                      <a:pt x="0" y="6552696"/>
                      <a:pt x="1659015" y="8442647"/>
                      <a:pt x="3705513" y="8442647"/>
                    </a:cubicBezTo>
                    <a:cubicBezTo>
                      <a:pt x="5752012" y="8442647"/>
                      <a:pt x="7411026" y="6552696"/>
                      <a:pt x="7411026" y="4221323"/>
                    </a:cubicBezTo>
                    <a:cubicBezTo>
                      <a:pt x="7411026" y="1889951"/>
                      <a:pt x="5752012" y="0"/>
                      <a:pt x="3705513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grpSp>
          <p:nvGrpSpPr>
            <p:cNvPr name="Group 17" id="17"/>
            <p:cNvGrpSpPr/>
            <p:nvPr/>
          </p:nvGrpSpPr>
          <p:grpSpPr>
            <a:xfrm rot="0">
              <a:off x="1692691" y="458228"/>
              <a:ext cx="440784" cy="502141"/>
              <a:chOff x="0" y="0"/>
              <a:chExt cx="7411026" cy="8442647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7411026" cy="8442647"/>
              </a:xfrm>
              <a:custGeom>
                <a:avLst/>
                <a:gdLst/>
                <a:ahLst/>
                <a:cxnLst/>
                <a:rect r="r" b="b" t="t" l="l"/>
                <a:pathLst>
                  <a:path h="8442647" w="7411026">
                    <a:moveTo>
                      <a:pt x="3705513" y="0"/>
                    </a:moveTo>
                    <a:cubicBezTo>
                      <a:pt x="1659015" y="0"/>
                      <a:pt x="0" y="1889951"/>
                      <a:pt x="0" y="4221323"/>
                    </a:cubicBezTo>
                    <a:cubicBezTo>
                      <a:pt x="0" y="6552696"/>
                      <a:pt x="1659015" y="8442647"/>
                      <a:pt x="3705513" y="8442647"/>
                    </a:cubicBezTo>
                    <a:cubicBezTo>
                      <a:pt x="5752012" y="8442647"/>
                      <a:pt x="7411026" y="6552696"/>
                      <a:pt x="7411026" y="4221323"/>
                    </a:cubicBezTo>
                    <a:cubicBezTo>
                      <a:pt x="7411026" y="1889951"/>
                      <a:pt x="5752012" y="0"/>
                      <a:pt x="370551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9" id="19"/>
            <p:cNvGrpSpPr/>
            <p:nvPr/>
          </p:nvGrpSpPr>
          <p:grpSpPr>
            <a:xfrm rot="0">
              <a:off x="1722709" y="492424"/>
              <a:ext cx="380748" cy="433748"/>
              <a:chOff x="0" y="0"/>
              <a:chExt cx="7411026" cy="8442647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7411026" cy="8442647"/>
              </a:xfrm>
              <a:custGeom>
                <a:avLst/>
                <a:gdLst/>
                <a:ahLst/>
                <a:cxnLst/>
                <a:rect r="r" b="b" t="t" l="l"/>
                <a:pathLst>
                  <a:path h="8442647" w="7411026">
                    <a:moveTo>
                      <a:pt x="3705513" y="0"/>
                    </a:moveTo>
                    <a:cubicBezTo>
                      <a:pt x="1659015" y="0"/>
                      <a:pt x="0" y="1889951"/>
                      <a:pt x="0" y="4221323"/>
                    </a:cubicBezTo>
                    <a:cubicBezTo>
                      <a:pt x="0" y="6552696"/>
                      <a:pt x="1659015" y="8442647"/>
                      <a:pt x="3705513" y="8442647"/>
                    </a:cubicBezTo>
                    <a:cubicBezTo>
                      <a:pt x="5752012" y="8442647"/>
                      <a:pt x="7411026" y="6552696"/>
                      <a:pt x="7411026" y="4221323"/>
                    </a:cubicBezTo>
                    <a:cubicBezTo>
                      <a:pt x="7411026" y="1889951"/>
                      <a:pt x="5752012" y="0"/>
                      <a:pt x="3705513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sp>
          <p:nvSpPr>
            <p:cNvPr name="Freeform 21" id="21"/>
            <p:cNvSpPr/>
            <p:nvPr/>
          </p:nvSpPr>
          <p:spPr>
            <a:xfrm flipH="false" flipV="false" rot="0">
              <a:off x="453948" y="1604514"/>
              <a:ext cx="16151789" cy="7522305"/>
            </a:xfrm>
            <a:custGeom>
              <a:avLst/>
              <a:gdLst/>
              <a:ahLst/>
              <a:cxnLst/>
              <a:rect r="r" b="b" t="t" l="l"/>
              <a:pathLst>
                <a:path h="7522305" w="16151789">
                  <a:moveTo>
                    <a:pt x="0" y="0"/>
                  </a:moveTo>
                  <a:lnTo>
                    <a:pt x="16151789" y="0"/>
                  </a:lnTo>
                  <a:lnTo>
                    <a:pt x="16151789" y="7522305"/>
                  </a:lnTo>
                  <a:lnTo>
                    <a:pt x="0" y="75223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60385" y="484024"/>
            <a:ext cx="6211528" cy="1194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03"/>
              </a:lnSpc>
            </a:pPr>
            <a:r>
              <a:rPr lang="en-US" sz="7813">
                <a:solidFill>
                  <a:srgbClr val="000000"/>
                </a:solidFill>
                <a:latin typeface="Helvetica World Bold"/>
              </a:rPr>
              <a:t>Ideate Phase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60385" y="1920818"/>
            <a:ext cx="4535814" cy="7900425"/>
            <a:chOff x="0" y="0"/>
            <a:chExt cx="1194618" cy="208077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94618" cy="2080770"/>
            </a:xfrm>
            <a:custGeom>
              <a:avLst/>
              <a:gdLst/>
              <a:ahLst/>
              <a:cxnLst/>
              <a:rect r="r" b="b" t="t" l="l"/>
              <a:pathLst>
                <a:path h="2080770" w="1194618">
                  <a:moveTo>
                    <a:pt x="34137" y="0"/>
                  </a:moveTo>
                  <a:lnTo>
                    <a:pt x="1160481" y="0"/>
                  </a:lnTo>
                  <a:cubicBezTo>
                    <a:pt x="1179334" y="0"/>
                    <a:pt x="1194618" y="15284"/>
                    <a:pt x="1194618" y="34137"/>
                  </a:cubicBezTo>
                  <a:lnTo>
                    <a:pt x="1194618" y="2046633"/>
                  </a:lnTo>
                  <a:cubicBezTo>
                    <a:pt x="1194618" y="2065487"/>
                    <a:pt x="1179334" y="2080770"/>
                    <a:pt x="1160481" y="2080770"/>
                  </a:cubicBezTo>
                  <a:lnTo>
                    <a:pt x="34137" y="2080770"/>
                  </a:lnTo>
                  <a:cubicBezTo>
                    <a:pt x="25083" y="2080770"/>
                    <a:pt x="16400" y="2077174"/>
                    <a:pt x="9998" y="2070772"/>
                  </a:cubicBezTo>
                  <a:cubicBezTo>
                    <a:pt x="3597" y="2064370"/>
                    <a:pt x="0" y="2055687"/>
                    <a:pt x="0" y="2046633"/>
                  </a:cubicBezTo>
                  <a:lnTo>
                    <a:pt x="0" y="34137"/>
                  </a:lnTo>
                  <a:cubicBezTo>
                    <a:pt x="0" y="25083"/>
                    <a:pt x="3597" y="16400"/>
                    <a:pt x="9998" y="9998"/>
                  </a:cubicBezTo>
                  <a:cubicBezTo>
                    <a:pt x="16400" y="3597"/>
                    <a:pt x="25083" y="0"/>
                    <a:pt x="34137" y="0"/>
                  </a:cubicBezTo>
                  <a:close/>
                </a:path>
              </a:pathLst>
            </a:custGeom>
            <a:solidFill>
              <a:srgbClr val="F4EDE0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19050"/>
              <a:ext cx="1194618" cy="20998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83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531067" y="8071804"/>
            <a:ext cx="3528228" cy="1640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1493" indent="-340747" lvl="1">
              <a:lnSpc>
                <a:spcPts val="4419"/>
              </a:lnSpc>
              <a:buFont typeface="Arial"/>
              <a:buChar char="•"/>
            </a:pPr>
            <a:r>
              <a:rPr lang="en-US" sz="3156">
                <a:solidFill>
                  <a:srgbClr val="000000"/>
                </a:solidFill>
                <a:latin typeface="Helvetica World"/>
              </a:rPr>
              <a:t>User Journeys</a:t>
            </a:r>
          </a:p>
          <a:p>
            <a:pPr algn="l" marL="681493" indent="-340747" lvl="1">
              <a:lnSpc>
                <a:spcPts val="4419"/>
              </a:lnSpc>
              <a:buFont typeface="Arial"/>
              <a:buChar char="•"/>
            </a:pPr>
            <a:r>
              <a:rPr lang="en-US" sz="3156">
                <a:solidFill>
                  <a:srgbClr val="000000"/>
                </a:solidFill>
                <a:latin typeface="Helvetica World"/>
              </a:rPr>
              <a:t>Sketching</a:t>
            </a:r>
          </a:p>
          <a:p>
            <a:pPr algn="l" marL="681493" indent="-340747" lvl="1">
              <a:lnSpc>
                <a:spcPts val="4419"/>
              </a:lnSpc>
              <a:buFont typeface="Arial"/>
              <a:buChar char="•"/>
            </a:pPr>
            <a:r>
              <a:rPr lang="en-US" sz="3156">
                <a:solidFill>
                  <a:srgbClr val="000000"/>
                </a:solidFill>
                <a:latin typeface="Helvetica World"/>
              </a:rPr>
              <a:t>User stories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83442" y="6617580"/>
            <a:ext cx="4025861" cy="1378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50"/>
              </a:lnSpc>
              <a:spcBef>
                <a:spcPct val="0"/>
              </a:spcBef>
            </a:pPr>
            <a:r>
              <a:rPr lang="en-US" sz="4208">
                <a:solidFill>
                  <a:srgbClr val="000000"/>
                </a:solidFill>
                <a:latin typeface="Helvetica World Bold"/>
              </a:rPr>
              <a:t>Brainstorming Techniques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31067" y="2044643"/>
            <a:ext cx="4025861" cy="4247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48"/>
              </a:lnSpc>
            </a:pPr>
            <a:r>
              <a:rPr lang="en-US" sz="3034">
                <a:solidFill>
                  <a:srgbClr val="000000"/>
                </a:solidFill>
                <a:latin typeface="Helvetica World"/>
              </a:rPr>
              <a:t>Prioritized features that would save time and improve accuracy in emergency reporting. Graphics: Mind maps, brainstorming session photos, initial concept sketches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252021" y="2262903"/>
            <a:ext cx="6161534" cy="689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50"/>
              </a:lnSpc>
              <a:spcBef>
                <a:spcPct val="0"/>
              </a:spcBef>
            </a:pPr>
            <a:r>
              <a:rPr lang="en-US" sz="4208">
                <a:solidFill>
                  <a:srgbClr val="FFFFFF"/>
                </a:solidFill>
                <a:latin typeface="Helvetica World Bold"/>
              </a:rPr>
              <a:t>Brainstorming  Session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14208" y="1744287"/>
            <a:ext cx="1038804" cy="277589"/>
            <a:chOff x="0" y="0"/>
            <a:chExt cx="1385072" cy="370118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370118" cy="370118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5205" y="25205"/>
              <a:ext cx="319708" cy="319708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507477" y="0"/>
              <a:ext cx="370118" cy="370118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532682" y="25205"/>
              <a:ext cx="319708" cy="319708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1014953" y="0"/>
              <a:ext cx="370118" cy="370118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3" id="13"/>
            <p:cNvGrpSpPr/>
            <p:nvPr/>
          </p:nvGrpSpPr>
          <p:grpSpPr>
            <a:xfrm rot="0">
              <a:off x="1040159" y="25205"/>
              <a:ext cx="319708" cy="319708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sp>
        <p:nvSpPr>
          <p:cNvPr name="Freeform 15" id="15"/>
          <p:cNvSpPr/>
          <p:nvPr/>
        </p:nvSpPr>
        <p:spPr>
          <a:xfrm flipH="false" flipV="false" rot="0">
            <a:off x="16833540" y="9258300"/>
            <a:ext cx="1454460" cy="1028700"/>
          </a:xfrm>
          <a:custGeom>
            <a:avLst/>
            <a:gdLst/>
            <a:ahLst/>
            <a:cxnLst/>
            <a:rect r="r" b="b" t="t" l="l"/>
            <a:pathLst>
              <a:path h="1028700" w="1454460">
                <a:moveTo>
                  <a:pt x="0" y="0"/>
                </a:moveTo>
                <a:lnTo>
                  <a:pt x="1454460" y="0"/>
                </a:lnTo>
                <a:lnTo>
                  <a:pt x="1454460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365190" y="256822"/>
            <a:ext cx="11739899" cy="9625246"/>
            <a:chOff x="0" y="0"/>
            <a:chExt cx="4702021" cy="385506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12700" y="12700"/>
              <a:ext cx="4634712" cy="3786488"/>
            </a:xfrm>
            <a:custGeom>
              <a:avLst/>
              <a:gdLst/>
              <a:ahLst/>
              <a:cxnLst/>
              <a:rect r="r" b="b" t="t" l="l"/>
              <a:pathLst>
                <a:path h="3786488" w="4634712">
                  <a:moveTo>
                    <a:pt x="43180" y="3786488"/>
                  </a:moveTo>
                  <a:lnTo>
                    <a:pt x="4591531" y="3786488"/>
                  </a:lnTo>
                  <a:cubicBezTo>
                    <a:pt x="4615662" y="3786488"/>
                    <a:pt x="4634712" y="3767438"/>
                    <a:pt x="4634712" y="3743308"/>
                  </a:cubicBezTo>
                  <a:lnTo>
                    <a:pt x="4634712" y="43180"/>
                  </a:lnTo>
                  <a:cubicBezTo>
                    <a:pt x="4634712" y="19050"/>
                    <a:pt x="4615662" y="0"/>
                    <a:pt x="4591531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743308"/>
                  </a:lnTo>
                  <a:cubicBezTo>
                    <a:pt x="0" y="3767438"/>
                    <a:pt x="19050" y="3786488"/>
                    <a:pt x="43180" y="3786488"/>
                  </a:cubicBezTo>
                  <a:close/>
                </a:path>
              </a:pathLst>
            </a:custGeom>
            <a:solidFill>
              <a:srgbClr val="0071CE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702022" cy="3855068"/>
            </a:xfrm>
            <a:custGeom>
              <a:avLst/>
              <a:gdLst/>
              <a:ahLst/>
              <a:cxnLst/>
              <a:rect r="r" b="b" t="t" l="l"/>
              <a:pathLst>
                <a:path h="3855068" w="4702022">
                  <a:moveTo>
                    <a:pt x="4658842" y="44450"/>
                  </a:moveTo>
                  <a:cubicBezTo>
                    <a:pt x="4653762" y="19050"/>
                    <a:pt x="4630901" y="0"/>
                    <a:pt x="4604231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756008"/>
                  </a:lnTo>
                  <a:cubicBezTo>
                    <a:pt x="0" y="3782678"/>
                    <a:pt x="17780" y="3804268"/>
                    <a:pt x="43180" y="3810618"/>
                  </a:cubicBezTo>
                  <a:cubicBezTo>
                    <a:pt x="48260" y="3836018"/>
                    <a:pt x="71120" y="3855068"/>
                    <a:pt x="97790" y="3855068"/>
                  </a:cubicBezTo>
                  <a:lnTo>
                    <a:pt x="4646142" y="3855068"/>
                  </a:lnTo>
                  <a:cubicBezTo>
                    <a:pt x="4676622" y="3855068"/>
                    <a:pt x="4702022" y="3829668"/>
                    <a:pt x="4702022" y="3799188"/>
                  </a:cubicBezTo>
                  <a:lnTo>
                    <a:pt x="4702022" y="99060"/>
                  </a:lnTo>
                  <a:cubicBezTo>
                    <a:pt x="4702022" y="72390"/>
                    <a:pt x="4684242" y="50800"/>
                    <a:pt x="4658842" y="44450"/>
                  </a:cubicBezTo>
                  <a:close/>
                  <a:moveTo>
                    <a:pt x="12700" y="3756008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4604231" y="12700"/>
                  </a:lnTo>
                  <a:cubicBezTo>
                    <a:pt x="4628362" y="12700"/>
                    <a:pt x="4647412" y="31750"/>
                    <a:pt x="4647412" y="55880"/>
                  </a:cubicBezTo>
                  <a:lnTo>
                    <a:pt x="4647412" y="3756008"/>
                  </a:lnTo>
                  <a:cubicBezTo>
                    <a:pt x="4647412" y="3780138"/>
                    <a:pt x="4628362" y="3799188"/>
                    <a:pt x="4604231" y="3799188"/>
                  </a:cubicBezTo>
                  <a:lnTo>
                    <a:pt x="55880" y="3799188"/>
                  </a:lnTo>
                  <a:cubicBezTo>
                    <a:pt x="31750" y="3799188"/>
                    <a:pt x="12700" y="3780138"/>
                    <a:pt x="12700" y="3756008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572683" y="1056991"/>
            <a:ext cx="11229662" cy="4183599"/>
          </a:xfrm>
          <a:custGeom>
            <a:avLst/>
            <a:gdLst/>
            <a:ahLst/>
            <a:cxnLst/>
            <a:rect r="r" b="b" t="t" l="l"/>
            <a:pathLst>
              <a:path h="4183599" w="11229662">
                <a:moveTo>
                  <a:pt x="0" y="0"/>
                </a:moveTo>
                <a:lnTo>
                  <a:pt x="11229662" y="0"/>
                </a:lnTo>
                <a:lnTo>
                  <a:pt x="11229662" y="4183600"/>
                </a:lnTo>
                <a:lnTo>
                  <a:pt x="0" y="4183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780507" y="469910"/>
            <a:ext cx="6909265" cy="491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22"/>
              </a:lnSpc>
              <a:spcBef>
                <a:spcPct val="0"/>
              </a:spcBef>
            </a:pPr>
            <a:r>
              <a:rPr lang="en-US" sz="3018">
                <a:solidFill>
                  <a:srgbClr val="FFFFFF"/>
                </a:solidFill>
                <a:latin typeface="Poppins Bold"/>
              </a:rPr>
              <a:t>USER FLOW: Resilix AI Assistant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591733" y="5450439"/>
            <a:ext cx="11229662" cy="4168425"/>
          </a:xfrm>
          <a:custGeom>
            <a:avLst/>
            <a:gdLst/>
            <a:ahLst/>
            <a:cxnLst/>
            <a:rect r="r" b="b" t="t" l="l"/>
            <a:pathLst>
              <a:path h="4168425" w="11229662">
                <a:moveTo>
                  <a:pt x="0" y="0"/>
                </a:moveTo>
                <a:lnTo>
                  <a:pt x="11229662" y="0"/>
                </a:lnTo>
                <a:lnTo>
                  <a:pt x="11229662" y="4168425"/>
                </a:lnTo>
                <a:lnTo>
                  <a:pt x="0" y="41684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52" t="-2802" r="-652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2499735" y="1456475"/>
            <a:ext cx="4936627" cy="4752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81"/>
              </a:lnSpc>
            </a:pPr>
            <a:r>
              <a:rPr lang="en-US" sz="3415">
                <a:solidFill>
                  <a:srgbClr val="000000"/>
                </a:solidFill>
                <a:latin typeface="Helvetica World"/>
              </a:rPr>
              <a:t>The user flow diagram illustrates the key interactions a user will have with the Resilix app, from logging in to reporting emergencies and receiving real-time alerts.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499735" y="590096"/>
            <a:ext cx="5569548" cy="585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57"/>
              </a:lnSpc>
            </a:pPr>
            <a:r>
              <a:rPr lang="en-US" sz="3864">
                <a:solidFill>
                  <a:srgbClr val="000000"/>
                </a:solidFill>
                <a:latin typeface="Helvetica World Bold"/>
              </a:rPr>
              <a:t>User Flow/Journey Map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48856" y="2578672"/>
            <a:ext cx="8093325" cy="6679628"/>
            <a:chOff x="0" y="0"/>
            <a:chExt cx="2998629" cy="24748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2931319" cy="2406265"/>
            </a:xfrm>
            <a:custGeom>
              <a:avLst/>
              <a:gdLst/>
              <a:ahLst/>
              <a:cxnLst/>
              <a:rect r="r" b="b" t="t" l="l"/>
              <a:pathLst>
                <a:path h="2406265" w="2931319">
                  <a:moveTo>
                    <a:pt x="43180" y="2406265"/>
                  </a:moveTo>
                  <a:lnTo>
                    <a:pt x="2888139" y="2406265"/>
                  </a:lnTo>
                  <a:cubicBezTo>
                    <a:pt x="2912269" y="2406265"/>
                    <a:pt x="2931319" y="2387215"/>
                    <a:pt x="2931319" y="2363085"/>
                  </a:cubicBezTo>
                  <a:lnTo>
                    <a:pt x="2931319" y="43180"/>
                  </a:lnTo>
                  <a:cubicBezTo>
                    <a:pt x="2931319" y="19050"/>
                    <a:pt x="2912269" y="0"/>
                    <a:pt x="2888139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363085"/>
                  </a:lnTo>
                  <a:cubicBezTo>
                    <a:pt x="0" y="2387215"/>
                    <a:pt x="19050" y="2406265"/>
                    <a:pt x="43180" y="2406265"/>
                  </a:cubicBezTo>
                  <a:close/>
                </a:path>
              </a:pathLst>
            </a:custGeom>
            <a:solidFill>
              <a:srgbClr val="0071CE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98629" cy="2474845"/>
            </a:xfrm>
            <a:custGeom>
              <a:avLst/>
              <a:gdLst/>
              <a:ahLst/>
              <a:cxnLst/>
              <a:rect r="r" b="b" t="t" l="l"/>
              <a:pathLst>
                <a:path h="2474845" w="2998629">
                  <a:moveTo>
                    <a:pt x="2955449" y="44450"/>
                  </a:moveTo>
                  <a:cubicBezTo>
                    <a:pt x="2950369" y="19050"/>
                    <a:pt x="2927509" y="0"/>
                    <a:pt x="2900839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375785"/>
                  </a:lnTo>
                  <a:cubicBezTo>
                    <a:pt x="0" y="2402455"/>
                    <a:pt x="17780" y="2424045"/>
                    <a:pt x="43180" y="2430395"/>
                  </a:cubicBezTo>
                  <a:cubicBezTo>
                    <a:pt x="48260" y="2455795"/>
                    <a:pt x="71120" y="2474845"/>
                    <a:pt x="97790" y="2474845"/>
                  </a:cubicBezTo>
                  <a:lnTo>
                    <a:pt x="2942749" y="2474845"/>
                  </a:lnTo>
                  <a:cubicBezTo>
                    <a:pt x="2973229" y="2474845"/>
                    <a:pt x="2998629" y="2449445"/>
                    <a:pt x="2998629" y="2418965"/>
                  </a:cubicBezTo>
                  <a:lnTo>
                    <a:pt x="2998629" y="99060"/>
                  </a:lnTo>
                  <a:cubicBezTo>
                    <a:pt x="2998629" y="72390"/>
                    <a:pt x="2980849" y="50800"/>
                    <a:pt x="2955449" y="44450"/>
                  </a:cubicBezTo>
                  <a:close/>
                  <a:moveTo>
                    <a:pt x="12700" y="23757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2900839" y="12700"/>
                  </a:lnTo>
                  <a:cubicBezTo>
                    <a:pt x="2924969" y="12700"/>
                    <a:pt x="2944019" y="31750"/>
                    <a:pt x="2944019" y="55880"/>
                  </a:cubicBezTo>
                  <a:lnTo>
                    <a:pt x="2944019" y="2375785"/>
                  </a:lnTo>
                  <a:cubicBezTo>
                    <a:pt x="2944019" y="2399915"/>
                    <a:pt x="2924969" y="2418965"/>
                    <a:pt x="2900839" y="2418965"/>
                  </a:cubicBezTo>
                  <a:lnTo>
                    <a:pt x="55880" y="2418965"/>
                  </a:lnTo>
                  <a:cubicBezTo>
                    <a:pt x="31750" y="2418965"/>
                    <a:pt x="12700" y="2399915"/>
                    <a:pt x="12700" y="23757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756456" y="3467667"/>
            <a:ext cx="7549802" cy="5399504"/>
            <a:chOff x="0" y="0"/>
            <a:chExt cx="2237667" cy="16003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237667" cy="1600345"/>
            </a:xfrm>
            <a:custGeom>
              <a:avLst/>
              <a:gdLst/>
              <a:ahLst/>
              <a:cxnLst/>
              <a:rect r="r" b="b" t="t" l="l"/>
              <a:pathLst>
                <a:path h="1600345" w="2237667">
                  <a:moveTo>
                    <a:pt x="20509" y="0"/>
                  </a:moveTo>
                  <a:lnTo>
                    <a:pt x="2217157" y="0"/>
                  </a:lnTo>
                  <a:cubicBezTo>
                    <a:pt x="2222597" y="0"/>
                    <a:pt x="2227813" y="2161"/>
                    <a:pt x="2231660" y="6007"/>
                  </a:cubicBezTo>
                  <a:cubicBezTo>
                    <a:pt x="2235506" y="9853"/>
                    <a:pt x="2237667" y="15070"/>
                    <a:pt x="2237667" y="20509"/>
                  </a:cubicBezTo>
                  <a:lnTo>
                    <a:pt x="2237667" y="1579836"/>
                  </a:lnTo>
                  <a:cubicBezTo>
                    <a:pt x="2237667" y="1591163"/>
                    <a:pt x="2228484" y="1600345"/>
                    <a:pt x="2217157" y="1600345"/>
                  </a:cubicBezTo>
                  <a:lnTo>
                    <a:pt x="20509" y="1600345"/>
                  </a:lnTo>
                  <a:cubicBezTo>
                    <a:pt x="15070" y="1600345"/>
                    <a:pt x="9853" y="1598184"/>
                    <a:pt x="6007" y="1594338"/>
                  </a:cubicBezTo>
                  <a:cubicBezTo>
                    <a:pt x="2161" y="1590492"/>
                    <a:pt x="0" y="1585276"/>
                    <a:pt x="0" y="1579836"/>
                  </a:cubicBezTo>
                  <a:lnTo>
                    <a:pt x="0" y="20509"/>
                  </a:lnTo>
                  <a:cubicBezTo>
                    <a:pt x="0" y="15070"/>
                    <a:pt x="2161" y="9853"/>
                    <a:pt x="6007" y="6007"/>
                  </a:cubicBezTo>
                  <a:cubicBezTo>
                    <a:pt x="9853" y="2161"/>
                    <a:pt x="15070" y="0"/>
                    <a:pt x="20509" y="0"/>
                  </a:cubicBezTo>
                  <a:close/>
                </a:path>
              </a:pathLst>
            </a:custGeom>
            <a:solidFill>
              <a:srgbClr val="F4EDE0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2237667" cy="16193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8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19136" y="2886426"/>
            <a:ext cx="337247" cy="337247"/>
            <a:chOff x="0" y="0"/>
            <a:chExt cx="449663" cy="449663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449663" cy="449663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30622" y="30622"/>
              <a:ext cx="388418" cy="388418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grpSp>
        <p:nvGrpSpPr>
          <p:cNvPr name="Group 13" id="13"/>
          <p:cNvGrpSpPr/>
          <p:nvPr/>
        </p:nvGrpSpPr>
        <p:grpSpPr>
          <a:xfrm rot="0">
            <a:off x="10381543" y="2886426"/>
            <a:ext cx="337247" cy="337247"/>
            <a:chOff x="0" y="0"/>
            <a:chExt cx="449663" cy="449663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449663" cy="449663"/>
              <a:chOff x="0" y="0"/>
              <a:chExt cx="6350000" cy="63500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6" id="16"/>
            <p:cNvGrpSpPr/>
            <p:nvPr/>
          </p:nvGrpSpPr>
          <p:grpSpPr>
            <a:xfrm rot="0">
              <a:off x="30622" y="30622"/>
              <a:ext cx="388418" cy="388418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grpSp>
        <p:nvGrpSpPr>
          <p:cNvPr name="Group 18" id="18"/>
          <p:cNvGrpSpPr/>
          <p:nvPr/>
        </p:nvGrpSpPr>
        <p:grpSpPr>
          <a:xfrm rot="0">
            <a:off x="10843949" y="2886426"/>
            <a:ext cx="337247" cy="337247"/>
            <a:chOff x="0" y="0"/>
            <a:chExt cx="449663" cy="449663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449663" cy="449663"/>
              <a:chOff x="0" y="0"/>
              <a:chExt cx="6350000" cy="63500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1" id="21"/>
            <p:cNvGrpSpPr/>
            <p:nvPr/>
          </p:nvGrpSpPr>
          <p:grpSpPr>
            <a:xfrm rot="0">
              <a:off x="30622" y="30622"/>
              <a:ext cx="388418" cy="388418"/>
              <a:chOff x="0" y="0"/>
              <a:chExt cx="6350000" cy="63500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4EDE0"/>
              </a:solidFill>
            </p:spPr>
          </p:sp>
        </p:grpSp>
      </p:grpSp>
      <p:sp>
        <p:nvSpPr>
          <p:cNvPr name="Freeform 23" id="23"/>
          <p:cNvSpPr/>
          <p:nvPr/>
        </p:nvSpPr>
        <p:spPr>
          <a:xfrm flipH="false" flipV="false" rot="0">
            <a:off x="9934214" y="3685510"/>
            <a:ext cx="7194288" cy="4684832"/>
          </a:xfrm>
          <a:custGeom>
            <a:avLst/>
            <a:gdLst/>
            <a:ahLst/>
            <a:cxnLst/>
            <a:rect r="r" b="b" t="t" l="l"/>
            <a:pathLst>
              <a:path h="4684832" w="7194288">
                <a:moveTo>
                  <a:pt x="0" y="0"/>
                </a:moveTo>
                <a:lnTo>
                  <a:pt x="7194287" y="0"/>
                </a:lnTo>
                <a:lnTo>
                  <a:pt x="7194287" y="4684833"/>
                </a:lnTo>
                <a:lnTo>
                  <a:pt x="0" y="46848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30" t="-7013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04292" y="685822"/>
            <a:ext cx="13254683" cy="1274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20"/>
              </a:lnSpc>
            </a:pPr>
            <a:r>
              <a:rPr lang="en-US" sz="8400">
                <a:solidFill>
                  <a:srgbClr val="000000"/>
                </a:solidFill>
                <a:latin typeface="Helvetica World Bold"/>
              </a:rPr>
              <a:t>Visual Design Guidelines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2397899"/>
            <a:ext cx="8520156" cy="3228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Helvetica World Bold"/>
              </a:rPr>
              <a:t>Typography:</a:t>
            </a:r>
            <a:r>
              <a:rPr lang="en-US" sz="2999">
                <a:solidFill>
                  <a:srgbClr val="000000"/>
                </a:solidFill>
                <a:latin typeface="Helvetica World"/>
              </a:rPr>
              <a:t> Poppins fonts</a:t>
            </a: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Helvetica World Bold"/>
              </a:rPr>
              <a:t>Color Scheme:</a:t>
            </a:r>
            <a:r>
              <a:rPr lang="en-US" sz="2999">
                <a:solidFill>
                  <a:srgbClr val="000000"/>
                </a:solidFill>
                <a:latin typeface="Helvetica World"/>
              </a:rPr>
              <a:t> Blue and red tones for urgency and clarity</a:t>
            </a: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Helvetica World Bold"/>
              </a:rPr>
              <a:t>Icons and Imagery:</a:t>
            </a: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Helvetica World"/>
              </a:rPr>
              <a:t>Simple, intuitive icons for emergency types</a:t>
            </a: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Helvetica World"/>
              </a:rPr>
              <a:t>Realistic imagery for alerts and notifications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8700" y="5889911"/>
            <a:ext cx="8644564" cy="216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32"/>
              </a:lnSpc>
              <a:spcBef>
                <a:spcPct val="0"/>
              </a:spcBef>
            </a:pPr>
            <a:r>
              <a:rPr lang="en-US" sz="3527">
                <a:solidFill>
                  <a:srgbClr val="0071CE"/>
                </a:solidFill>
                <a:latin typeface="Poppins Bold"/>
              </a:rPr>
              <a:t>Blue</a:t>
            </a:r>
            <a:r>
              <a:rPr lang="en-US" sz="3527">
                <a:solidFill>
                  <a:srgbClr val="000000"/>
                </a:solidFill>
                <a:latin typeface="Poppins Bold"/>
              </a:rPr>
              <a:t> </a:t>
            </a:r>
            <a:r>
              <a:rPr lang="en-US" sz="3527">
                <a:solidFill>
                  <a:srgbClr val="000000"/>
                </a:solidFill>
                <a:latin typeface="Poppins Medium"/>
              </a:rPr>
              <a:t>is often associated with trust, reliability, and safety, making it an ideal choice for an emergency response application.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28700" y="8373927"/>
            <a:ext cx="8644564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32"/>
              </a:lnSpc>
              <a:spcBef>
                <a:spcPct val="0"/>
              </a:spcBef>
            </a:pPr>
            <a:r>
              <a:rPr lang="en-US" sz="3527">
                <a:solidFill>
                  <a:srgbClr val="FF3131"/>
                </a:solidFill>
                <a:latin typeface="Poppins Medium"/>
              </a:rPr>
              <a:t>Red</a:t>
            </a:r>
            <a:r>
              <a:rPr lang="en-US" sz="3527">
                <a:solidFill>
                  <a:srgbClr val="000000"/>
                </a:solidFill>
                <a:latin typeface="Poppins Medium"/>
              </a:rPr>
              <a:t> is universally recognized as a color for warnings and alerts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288544"/>
            <a:ext cx="7361011" cy="6038559"/>
            <a:chOff x="0" y="0"/>
            <a:chExt cx="2237667" cy="183565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37667" cy="1835656"/>
            </a:xfrm>
            <a:custGeom>
              <a:avLst/>
              <a:gdLst/>
              <a:ahLst/>
              <a:cxnLst/>
              <a:rect r="r" b="b" t="t" l="l"/>
              <a:pathLst>
                <a:path h="1835656" w="2237667">
                  <a:moveTo>
                    <a:pt x="21035" y="0"/>
                  </a:moveTo>
                  <a:lnTo>
                    <a:pt x="2216632" y="0"/>
                  </a:lnTo>
                  <a:cubicBezTo>
                    <a:pt x="2222210" y="0"/>
                    <a:pt x="2227561" y="2216"/>
                    <a:pt x="2231505" y="6161"/>
                  </a:cubicBezTo>
                  <a:cubicBezTo>
                    <a:pt x="2235450" y="10106"/>
                    <a:pt x="2237667" y="15456"/>
                    <a:pt x="2237667" y="21035"/>
                  </a:cubicBezTo>
                  <a:lnTo>
                    <a:pt x="2237667" y="1814621"/>
                  </a:lnTo>
                  <a:cubicBezTo>
                    <a:pt x="2237667" y="1820200"/>
                    <a:pt x="2235450" y="1825550"/>
                    <a:pt x="2231505" y="1829495"/>
                  </a:cubicBezTo>
                  <a:cubicBezTo>
                    <a:pt x="2227561" y="1833440"/>
                    <a:pt x="2222210" y="1835656"/>
                    <a:pt x="2216632" y="1835656"/>
                  </a:cubicBezTo>
                  <a:lnTo>
                    <a:pt x="21035" y="1835656"/>
                  </a:lnTo>
                  <a:cubicBezTo>
                    <a:pt x="9418" y="1835656"/>
                    <a:pt x="0" y="1826238"/>
                    <a:pt x="0" y="1814621"/>
                  </a:cubicBezTo>
                  <a:lnTo>
                    <a:pt x="0" y="21035"/>
                  </a:lnTo>
                  <a:cubicBezTo>
                    <a:pt x="0" y="15456"/>
                    <a:pt x="2216" y="10106"/>
                    <a:pt x="6161" y="6161"/>
                  </a:cubicBezTo>
                  <a:cubicBezTo>
                    <a:pt x="10106" y="2216"/>
                    <a:pt x="15456" y="0"/>
                    <a:pt x="21035" y="0"/>
                  </a:cubicBezTo>
                  <a:close/>
                </a:path>
              </a:pathLst>
            </a:custGeom>
            <a:solidFill>
              <a:srgbClr val="F4EDE0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237667" cy="18547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83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02781" y="2695721"/>
            <a:ext cx="7012849" cy="5224205"/>
          </a:xfrm>
          <a:custGeom>
            <a:avLst/>
            <a:gdLst/>
            <a:ahLst/>
            <a:cxnLst/>
            <a:rect r="r" b="b" t="t" l="l"/>
            <a:pathLst>
              <a:path h="5224205" w="7012849">
                <a:moveTo>
                  <a:pt x="0" y="0"/>
                </a:moveTo>
                <a:lnTo>
                  <a:pt x="7012849" y="0"/>
                </a:lnTo>
                <a:lnTo>
                  <a:pt x="7012849" y="5224205"/>
                </a:lnTo>
                <a:lnTo>
                  <a:pt x="0" y="52242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34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2534069">
            <a:off x="7767458" y="1781827"/>
            <a:ext cx="1545163" cy="1977808"/>
          </a:xfrm>
          <a:custGeom>
            <a:avLst/>
            <a:gdLst/>
            <a:ahLst/>
            <a:cxnLst/>
            <a:rect r="r" b="b" t="t" l="l"/>
            <a:pathLst>
              <a:path h="1977808" w="1545163">
                <a:moveTo>
                  <a:pt x="0" y="0"/>
                </a:moveTo>
                <a:lnTo>
                  <a:pt x="1545163" y="0"/>
                </a:lnTo>
                <a:lnTo>
                  <a:pt x="1545163" y="1977808"/>
                </a:lnTo>
                <a:lnTo>
                  <a:pt x="0" y="19778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475267" y="8745301"/>
            <a:ext cx="8917348" cy="724535"/>
          </a:xfrm>
          <a:custGeom>
            <a:avLst/>
            <a:gdLst/>
            <a:ahLst/>
            <a:cxnLst/>
            <a:rect r="r" b="b" t="t" l="l"/>
            <a:pathLst>
              <a:path h="724535" w="8917348">
                <a:moveTo>
                  <a:pt x="0" y="0"/>
                </a:moveTo>
                <a:lnTo>
                  <a:pt x="8917348" y="0"/>
                </a:lnTo>
                <a:lnTo>
                  <a:pt x="8917348" y="724534"/>
                </a:lnTo>
                <a:lnTo>
                  <a:pt x="0" y="7245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000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776767" y="4869764"/>
            <a:ext cx="7831269" cy="3901272"/>
            <a:chOff x="0" y="0"/>
            <a:chExt cx="10441692" cy="52016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738789" y="0"/>
              <a:ext cx="2399924" cy="5201696"/>
            </a:xfrm>
            <a:custGeom>
              <a:avLst/>
              <a:gdLst/>
              <a:ahLst/>
              <a:cxnLst/>
              <a:rect r="r" b="b" t="t" l="l"/>
              <a:pathLst>
                <a:path h="5201696" w="2399924">
                  <a:moveTo>
                    <a:pt x="0" y="0"/>
                  </a:moveTo>
                  <a:lnTo>
                    <a:pt x="2399925" y="0"/>
                  </a:lnTo>
                  <a:lnTo>
                    <a:pt x="2399925" y="5201696"/>
                  </a:lnTo>
                  <a:lnTo>
                    <a:pt x="0" y="52016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5477579" y="101181"/>
              <a:ext cx="2306560" cy="4999335"/>
            </a:xfrm>
            <a:custGeom>
              <a:avLst/>
              <a:gdLst/>
              <a:ahLst/>
              <a:cxnLst/>
              <a:rect r="r" b="b" t="t" l="l"/>
              <a:pathLst>
                <a:path h="4999335" w="2306560">
                  <a:moveTo>
                    <a:pt x="0" y="0"/>
                  </a:moveTo>
                  <a:lnTo>
                    <a:pt x="2306560" y="0"/>
                  </a:lnTo>
                  <a:lnTo>
                    <a:pt x="2306560" y="4999335"/>
                  </a:lnTo>
                  <a:lnTo>
                    <a:pt x="0" y="49993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99924" cy="5201696"/>
            </a:xfrm>
            <a:custGeom>
              <a:avLst/>
              <a:gdLst/>
              <a:ahLst/>
              <a:cxnLst/>
              <a:rect r="r" b="b" t="t" l="l"/>
              <a:pathLst>
                <a:path h="5201696" w="2399924">
                  <a:moveTo>
                    <a:pt x="0" y="0"/>
                  </a:moveTo>
                  <a:lnTo>
                    <a:pt x="2399924" y="0"/>
                  </a:lnTo>
                  <a:lnTo>
                    <a:pt x="2399924" y="5201696"/>
                  </a:lnTo>
                  <a:lnTo>
                    <a:pt x="0" y="52016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8041768" y="0"/>
              <a:ext cx="2399924" cy="5201696"/>
            </a:xfrm>
            <a:custGeom>
              <a:avLst/>
              <a:gdLst/>
              <a:ahLst/>
              <a:cxnLst/>
              <a:rect r="r" b="b" t="t" l="l"/>
              <a:pathLst>
                <a:path h="5201696" w="2399924">
                  <a:moveTo>
                    <a:pt x="0" y="0"/>
                  </a:moveTo>
                  <a:lnTo>
                    <a:pt x="2399924" y="0"/>
                  </a:lnTo>
                  <a:lnTo>
                    <a:pt x="2399924" y="5201696"/>
                  </a:lnTo>
                  <a:lnTo>
                    <a:pt x="0" y="52016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9776767" y="528632"/>
            <a:ext cx="7831269" cy="3993840"/>
            <a:chOff x="0" y="0"/>
            <a:chExt cx="10441692" cy="532512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456869" cy="5325121"/>
            </a:xfrm>
            <a:custGeom>
              <a:avLst/>
              <a:gdLst/>
              <a:ahLst/>
              <a:cxnLst/>
              <a:rect r="r" b="b" t="t" l="l"/>
              <a:pathLst>
                <a:path h="5325121" w="2456869">
                  <a:moveTo>
                    <a:pt x="0" y="0"/>
                  </a:moveTo>
                  <a:lnTo>
                    <a:pt x="2456869" y="0"/>
                  </a:lnTo>
                  <a:lnTo>
                    <a:pt x="2456869" y="5325121"/>
                  </a:lnTo>
                  <a:lnTo>
                    <a:pt x="0" y="5325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2661608" y="0"/>
              <a:ext cx="2456869" cy="5325121"/>
            </a:xfrm>
            <a:custGeom>
              <a:avLst/>
              <a:gdLst/>
              <a:ahLst/>
              <a:cxnLst/>
              <a:rect r="r" b="b" t="t" l="l"/>
              <a:pathLst>
                <a:path h="5325121" w="2456869">
                  <a:moveTo>
                    <a:pt x="0" y="0"/>
                  </a:moveTo>
                  <a:lnTo>
                    <a:pt x="2456869" y="0"/>
                  </a:lnTo>
                  <a:lnTo>
                    <a:pt x="2456869" y="5325121"/>
                  </a:lnTo>
                  <a:lnTo>
                    <a:pt x="0" y="5325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5323216" y="0"/>
              <a:ext cx="2456869" cy="5325121"/>
            </a:xfrm>
            <a:custGeom>
              <a:avLst/>
              <a:gdLst/>
              <a:ahLst/>
              <a:cxnLst/>
              <a:rect r="r" b="b" t="t" l="l"/>
              <a:pathLst>
                <a:path h="5325121" w="2456869">
                  <a:moveTo>
                    <a:pt x="0" y="0"/>
                  </a:moveTo>
                  <a:lnTo>
                    <a:pt x="2456869" y="0"/>
                  </a:lnTo>
                  <a:lnTo>
                    <a:pt x="2456869" y="5325121"/>
                  </a:lnTo>
                  <a:lnTo>
                    <a:pt x="0" y="5325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7984823" y="0"/>
              <a:ext cx="2456869" cy="5325121"/>
            </a:xfrm>
            <a:custGeom>
              <a:avLst/>
              <a:gdLst/>
              <a:ahLst/>
              <a:cxnLst/>
              <a:rect r="r" b="b" t="t" l="l"/>
              <a:pathLst>
                <a:path h="5325121" w="2456869">
                  <a:moveTo>
                    <a:pt x="0" y="0"/>
                  </a:moveTo>
                  <a:lnTo>
                    <a:pt x="2456869" y="0"/>
                  </a:lnTo>
                  <a:lnTo>
                    <a:pt x="2456869" y="5325121"/>
                  </a:lnTo>
                  <a:lnTo>
                    <a:pt x="0" y="5325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/>
              <a:stretch>
                <a:fillRect l="0" t="0" r="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028700" y="614357"/>
            <a:ext cx="16230600" cy="904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00"/>
              </a:lnSpc>
            </a:pPr>
            <a:r>
              <a:rPr lang="en-US" sz="6000">
                <a:solidFill>
                  <a:srgbClr val="000000"/>
                </a:solidFill>
                <a:latin typeface="Helvetica World Bold"/>
              </a:rPr>
              <a:t>Wireframes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65518" y="8858300"/>
            <a:ext cx="14484330" cy="1165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7389" indent="-368695" lvl="1">
              <a:lnSpc>
                <a:spcPts val="4781"/>
              </a:lnSpc>
              <a:buFont typeface="Arial"/>
              <a:buChar char="•"/>
            </a:pPr>
            <a:r>
              <a:rPr lang="en-US" sz="3415">
                <a:solidFill>
                  <a:srgbClr val="000000"/>
                </a:solidFill>
                <a:latin typeface="Helvetica World"/>
              </a:rPr>
              <a:t>Started with rough sketches to outline basic layout and functionality.</a:t>
            </a:r>
          </a:p>
          <a:p>
            <a:pPr algn="l" marL="737389" indent="-368695" lvl="1">
              <a:lnSpc>
                <a:spcPts val="4781"/>
              </a:lnSpc>
              <a:buFont typeface="Arial"/>
              <a:buChar char="•"/>
            </a:pPr>
            <a:r>
              <a:rPr lang="en-US" sz="3415">
                <a:solidFill>
                  <a:srgbClr val="000000"/>
                </a:solidFill>
                <a:latin typeface="Helvetica World"/>
              </a:rPr>
              <a:t>Progressed to digital wireframes for better visualization and iteration.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9475267" y="4507497"/>
            <a:ext cx="8917348" cy="724535"/>
          </a:xfrm>
          <a:custGeom>
            <a:avLst/>
            <a:gdLst/>
            <a:ahLst/>
            <a:cxnLst/>
            <a:rect r="r" b="b" t="t" l="l"/>
            <a:pathLst>
              <a:path h="724535" w="8917348">
                <a:moveTo>
                  <a:pt x="0" y="0"/>
                </a:moveTo>
                <a:lnTo>
                  <a:pt x="8917348" y="0"/>
                </a:lnTo>
                <a:lnTo>
                  <a:pt x="8917348" y="724534"/>
                </a:lnTo>
                <a:lnTo>
                  <a:pt x="0" y="7245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000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35259" y="2114102"/>
            <a:ext cx="9817481" cy="7843361"/>
            <a:chOff x="0" y="0"/>
            <a:chExt cx="13089975" cy="104578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9675" cy="5114457"/>
            </a:xfrm>
            <a:custGeom>
              <a:avLst/>
              <a:gdLst/>
              <a:ahLst/>
              <a:cxnLst/>
              <a:rect r="r" b="b" t="t" l="l"/>
              <a:pathLst>
                <a:path h="5114457" w="2359675">
                  <a:moveTo>
                    <a:pt x="0" y="0"/>
                  </a:moveTo>
                  <a:lnTo>
                    <a:pt x="2359675" y="0"/>
                  </a:lnTo>
                  <a:lnTo>
                    <a:pt x="2359675" y="5114457"/>
                  </a:lnTo>
                  <a:lnTo>
                    <a:pt x="0" y="51144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2682575" y="0"/>
              <a:ext cx="2359675" cy="5114457"/>
            </a:xfrm>
            <a:custGeom>
              <a:avLst/>
              <a:gdLst/>
              <a:ahLst/>
              <a:cxnLst/>
              <a:rect r="r" b="b" t="t" l="l"/>
              <a:pathLst>
                <a:path h="5114457" w="2359675">
                  <a:moveTo>
                    <a:pt x="0" y="0"/>
                  </a:moveTo>
                  <a:lnTo>
                    <a:pt x="2359675" y="0"/>
                  </a:lnTo>
                  <a:lnTo>
                    <a:pt x="2359675" y="5114457"/>
                  </a:lnTo>
                  <a:lnTo>
                    <a:pt x="0" y="51144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8047725" y="0"/>
              <a:ext cx="2359675" cy="5114457"/>
            </a:xfrm>
            <a:custGeom>
              <a:avLst/>
              <a:gdLst/>
              <a:ahLst/>
              <a:cxnLst/>
              <a:rect r="r" b="b" t="t" l="l"/>
              <a:pathLst>
                <a:path h="5114457" w="2359675">
                  <a:moveTo>
                    <a:pt x="0" y="0"/>
                  </a:moveTo>
                  <a:lnTo>
                    <a:pt x="2359675" y="0"/>
                  </a:lnTo>
                  <a:lnTo>
                    <a:pt x="2359675" y="5114457"/>
                  </a:lnTo>
                  <a:lnTo>
                    <a:pt x="0" y="51144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5365150" y="0"/>
              <a:ext cx="2359675" cy="5114457"/>
            </a:xfrm>
            <a:custGeom>
              <a:avLst/>
              <a:gdLst/>
              <a:ahLst/>
              <a:cxnLst/>
              <a:rect r="r" b="b" t="t" l="l"/>
              <a:pathLst>
                <a:path h="5114457" w="2359675">
                  <a:moveTo>
                    <a:pt x="0" y="0"/>
                  </a:moveTo>
                  <a:lnTo>
                    <a:pt x="2359675" y="0"/>
                  </a:lnTo>
                  <a:lnTo>
                    <a:pt x="2359675" y="5114457"/>
                  </a:lnTo>
                  <a:lnTo>
                    <a:pt x="0" y="51144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0730301" y="0"/>
              <a:ext cx="2359675" cy="5114457"/>
            </a:xfrm>
            <a:custGeom>
              <a:avLst/>
              <a:gdLst/>
              <a:ahLst/>
              <a:cxnLst/>
              <a:rect r="r" b="b" t="t" l="l"/>
              <a:pathLst>
                <a:path h="5114457" w="2359675">
                  <a:moveTo>
                    <a:pt x="0" y="0"/>
                  </a:moveTo>
                  <a:lnTo>
                    <a:pt x="2359674" y="0"/>
                  </a:lnTo>
                  <a:lnTo>
                    <a:pt x="2359674" y="5114457"/>
                  </a:lnTo>
                  <a:lnTo>
                    <a:pt x="0" y="51144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688305" y="5393032"/>
              <a:ext cx="2336756" cy="5064783"/>
            </a:xfrm>
            <a:custGeom>
              <a:avLst/>
              <a:gdLst/>
              <a:ahLst/>
              <a:cxnLst/>
              <a:rect r="r" b="b" t="t" l="l"/>
              <a:pathLst>
                <a:path h="5064783" w="2336756">
                  <a:moveTo>
                    <a:pt x="0" y="0"/>
                  </a:moveTo>
                  <a:lnTo>
                    <a:pt x="2336756" y="0"/>
                  </a:lnTo>
                  <a:lnTo>
                    <a:pt x="2336756" y="5064783"/>
                  </a:lnTo>
                  <a:lnTo>
                    <a:pt x="0" y="50647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5376609" y="5393032"/>
              <a:ext cx="2336756" cy="5064783"/>
            </a:xfrm>
            <a:custGeom>
              <a:avLst/>
              <a:gdLst/>
              <a:ahLst/>
              <a:cxnLst/>
              <a:rect r="r" b="b" t="t" l="l"/>
              <a:pathLst>
                <a:path h="5064783" w="2336756">
                  <a:moveTo>
                    <a:pt x="0" y="0"/>
                  </a:moveTo>
                  <a:lnTo>
                    <a:pt x="2336757" y="0"/>
                  </a:lnTo>
                  <a:lnTo>
                    <a:pt x="2336757" y="5064783"/>
                  </a:lnTo>
                  <a:lnTo>
                    <a:pt x="0" y="50647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5393032"/>
              <a:ext cx="2336756" cy="5064783"/>
            </a:xfrm>
            <a:custGeom>
              <a:avLst/>
              <a:gdLst/>
              <a:ahLst/>
              <a:cxnLst/>
              <a:rect r="r" b="b" t="t" l="l"/>
              <a:pathLst>
                <a:path h="5064783" w="2336756">
                  <a:moveTo>
                    <a:pt x="0" y="0"/>
                  </a:moveTo>
                  <a:lnTo>
                    <a:pt x="2336756" y="0"/>
                  </a:lnTo>
                  <a:lnTo>
                    <a:pt x="2336756" y="5064783"/>
                  </a:lnTo>
                  <a:lnTo>
                    <a:pt x="0" y="50647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8064914" y="5393032"/>
              <a:ext cx="2336756" cy="5064783"/>
            </a:xfrm>
            <a:custGeom>
              <a:avLst/>
              <a:gdLst/>
              <a:ahLst/>
              <a:cxnLst/>
              <a:rect r="r" b="b" t="t" l="l"/>
              <a:pathLst>
                <a:path h="5064783" w="2336756">
                  <a:moveTo>
                    <a:pt x="0" y="0"/>
                  </a:moveTo>
                  <a:lnTo>
                    <a:pt x="2336756" y="0"/>
                  </a:lnTo>
                  <a:lnTo>
                    <a:pt x="2336756" y="5064783"/>
                  </a:lnTo>
                  <a:lnTo>
                    <a:pt x="0" y="50647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0753219" y="5393032"/>
              <a:ext cx="2336756" cy="5064783"/>
            </a:xfrm>
            <a:custGeom>
              <a:avLst/>
              <a:gdLst/>
              <a:ahLst/>
              <a:cxnLst/>
              <a:rect r="r" b="b" t="t" l="l"/>
              <a:pathLst>
                <a:path h="5064783" w="2336756">
                  <a:moveTo>
                    <a:pt x="0" y="0"/>
                  </a:moveTo>
                  <a:lnTo>
                    <a:pt x="2336756" y="0"/>
                  </a:lnTo>
                  <a:lnTo>
                    <a:pt x="2336756" y="5064783"/>
                  </a:lnTo>
                  <a:lnTo>
                    <a:pt x="0" y="50647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0" t="0" r="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28700" y="614357"/>
            <a:ext cx="16230600" cy="904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00"/>
              </a:lnSpc>
            </a:pPr>
            <a:r>
              <a:rPr lang="en-US" sz="6000">
                <a:solidFill>
                  <a:srgbClr val="000000"/>
                </a:solidFill>
                <a:latin typeface="Helvetica World Bold"/>
              </a:rPr>
              <a:t>High Fidelity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DAGHcCHhuFg</dc:identifier>
  <dcterms:modified xsi:type="dcterms:W3CDTF">2011-08-01T06:04:30Z</dcterms:modified>
  <cp:revision>1</cp:revision>
  <dc:title>GROUP 25 VERSION 1</dc:title>
</cp:coreProperties>
</file>

<file path=docProps/thumbnail.jpeg>
</file>